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9" r:id="rId1"/>
    <p:sldMasterId id="2147483780" r:id="rId2"/>
    <p:sldMasterId id="2147483782" r:id="rId3"/>
  </p:sldMasterIdLst>
  <p:notesMasterIdLst>
    <p:notesMasterId r:id="rId15"/>
  </p:notesMasterIdLst>
  <p:sldIdLst>
    <p:sldId id="256" r:id="rId4"/>
    <p:sldId id="257" r:id="rId5"/>
    <p:sldId id="259" r:id="rId6"/>
    <p:sldId id="260" r:id="rId7"/>
    <p:sldId id="262" r:id="rId8"/>
    <p:sldId id="263" r:id="rId9"/>
    <p:sldId id="264" r:id="rId10"/>
    <p:sldId id="265" r:id="rId11"/>
    <p:sldId id="266" r:id="rId12"/>
    <p:sldId id="267" r:id="rId13"/>
    <p:sldId id="268" r:id="rId14"/>
  </p:sldIdLst>
  <p:sldSz cx="24377650" cy="13716000"/>
  <p:notesSz cx="6858000" cy="9144000"/>
  <p:embeddedFontLst>
    <p:embeddedFont>
      <p:font typeface="Amatic SC" panose="020B0604020202020204" charset="-79"/>
      <p:regular r:id="rId16"/>
      <p:bold r:id="rId17"/>
    </p:embeddedFont>
    <p:embeddedFont>
      <p:font typeface="Calibri" panose="020F0502020204030204" pitchFamily="34" charset="0"/>
      <p:regular r:id="rId18"/>
      <p:bold r:id="rId19"/>
      <p:italic r:id="rId20"/>
      <p:boldItalic r:id="rId21"/>
    </p:embeddedFont>
    <p:embeddedFont>
      <p:font typeface="Inconsolata" panose="020B0604020202020204" charset="0"/>
      <p:regular r:id="rId22"/>
      <p:bold r:id="rId23"/>
    </p:embeddedFont>
    <p:embeddedFont>
      <p:font typeface="Lato Light" panose="020B0604020202020204" charset="0"/>
      <p:regular r:id="rId24"/>
      <p:bold r:id="rId25"/>
      <p:italic r:id="rId26"/>
      <p:boldItalic r:id="rId27"/>
    </p:embeddedFont>
    <p:embeddedFont>
      <p:font typeface="Poppins" panose="020B0604020202020204" charset="0"/>
      <p:regular r:id="rId28"/>
      <p:bold r:id="rId29"/>
      <p:italic r:id="rId30"/>
      <p:boldItalic r:id="rId31"/>
    </p:embeddedFont>
    <p:embeddedFont>
      <p:font typeface="Poppins Medium" panose="020B0604020202020204" charset="0"/>
      <p:regular r:id="rId32"/>
      <p:bold r:id="rId33"/>
      <p:italic r:id="rId34"/>
      <p:boldItalic r:id="rId35"/>
    </p:embeddedFont>
    <p:embeddedFont>
      <p:font typeface="Roboto" panose="020B0604020202020204" charset="0"/>
      <p:regular r:id="rId36"/>
      <p:bold r:id="rId37"/>
      <p:italic r:id="rId38"/>
      <p:boldItalic r:id="rId39"/>
    </p:embeddedFont>
    <p:embeddedFont>
      <p:font typeface="Roboto Black" panose="020B0604020202020204" charset="0"/>
      <p:bold r:id="rId40"/>
      <p:boldItalic r:id="rId41"/>
    </p:embeddedFont>
    <p:embeddedFont>
      <p:font typeface="Roboto Light" panose="020B0604020202020204" charset="0"/>
      <p:regular r:id="rId42"/>
      <p:bold r:id="rId43"/>
      <p:italic r:id="rId44"/>
      <p:boldItalic r:id="rId45"/>
    </p:embeddedFont>
    <p:embeddedFont>
      <p:font typeface="Roboto Medium" panose="020B0604020202020204" charset="0"/>
      <p:regular r:id="rId46"/>
      <p:bold r:id="rId47"/>
      <p:italic r:id="rId48"/>
      <p:boldItalic r:id="rId49"/>
    </p:embeddedFont>
    <p:embeddedFont>
      <p:font typeface="Roboto Thin"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7A6671-78A9-4C9C-9DA7-4B50E9CFBAB9}">
  <a:tblStyle styleId="{C07A6671-78A9-4C9C-9DA7-4B50E9CFBA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4" d="100"/>
          <a:sy n="34" d="100"/>
        </p:scale>
        <p:origin x="834" y="24"/>
      </p:cViewPr>
      <p:guideLst>
        <p:guide pos="958"/>
        <p:guide orient="horz" pos="8160"/>
        <p:guide orient="horz" pos="480"/>
        <p:guide pos="14398"/>
        <p:guide orient="horz" pos="2896"/>
        <p:guide orient="horz" pos="24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font" Target="fonts/font35.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8.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3" Type="http://schemas.openxmlformats.org/officeDocument/2006/relationships/font" Target="fonts/font38.fntdata"/><Relationship Id="rId5" Type="http://schemas.openxmlformats.org/officeDocument/2006/relationships/slide" Target="slides/slide2.xml"/><Relationship Id="rId19"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font" Target="fonts/font33.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3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font" Target="fonts/font34.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font" Target="fonts/font16.fntdata"/><Relationship Id="rId44" Type="http://schemas.openxmlformats.org/officeDocument/2006/relationships/font" Target="fonts/font29.fntdata"/><Relationship Id="rId52" Type="http://schemas.openxmlformats.org/officeDocument/2006/relationships/font" Target="fonts/font3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630a814dc5_0_5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8bda237455_0_132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8bda237455_0_1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8bd883d690_0_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800"/>
          </a:p>
        </p:txBody>
      </p:sp>
      <p:sp>
        <p:nvSpPr>
          <p:cNvPr id="2333" name="Google Shape;2333;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8bda237455_4_23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8bda237455_4_2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Here is the network topology diagram. In our network, there were 4 virtual machines, they are The ELK, Target 1, Capstone and Kali.</a:t>
            </a:r>
            <a:endParaRPr/>
          </a:p>
          <a:p>
            <a:pPr marL="0" lvl="0" indent="0" algn="l" rtl="0">
              <a:spcBef>
                <a:spcPts val="0"/>
              </a:spcBef>
              <a:spcAft>
                <a:spcPts val="0"/>
              </a:spcAft>
              <a:buNone/>
            </a:pPr>
            <a:r>
              <a:rPr lang="en-US"/>
              <a:t>The Elk monitor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8bda237455_0_24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8bda237455_0_2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8bd883d690_0_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AutoNum type="arabicParenR"/>
            </a:pPr>
            <a:r>
              <a:rPr lang="en-US"/>
              <a:t>The first threshold alert implemented was Excessive HTTP errors, which queries packetbeat indices for HTTP status code responses</a:t>
            </a:r>
            <a:endParaRPr/>
          </a:p>
          <a:p>
            <a:pPr marL="457200" lvl="0" indent="-317500" algn="l" rtl="0">
              <a:spcBef>
                <a:spcPts val="0"/>
              </a:spcBef>
              <a:spcAft>
                <a:spcPts val="0"/>
              </a:spcAft>
              <a:buSzPts val="1400"/>
              <a:buAutoNum type="arabicParenR"/>
            </a:pPr>
            <a:r>
              <a:rPr lang="en-US"/>
              <a:t>the threshold was triggered when the top 5 http response codes were over 400 in the last 5 minutes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8bda237455_0_13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8bda237455_0_13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AutoNum type="arabicParenR"/>
            </a:pPr>
            <a:r>
              <a:rPr lang="en-US"/>
              <a:t>The second Threshold Alert was the HTTP request size and its metric was again packetbeat, which monitors HTTP traffic.</a:t>
            </a:r>
            <a:endParaRPr/>
          </a:p>
          <a:p>
            <a:pPr marL="457200" lvl="0" indent="-317500" algn="l" rtl="0">
              <a:spcBef>
                <a:spcPts val="0"/>
              </a:spcBef>
              <a:spcAft>
                <a:spcPts val="0"/>
              </a:spcAft>
              <a:buSzPts val="1400"/>
              <a:buAutoNum type="arabicParenR"/>
            </a:pPr>
            <a:r>
              <a:rPr lang="en-US"/>
              <a:t>The alert was triggered when the total HHTP requests bytes were above 3500 in the last minute.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8bda237455_0_13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8bda237455_0_1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1)The last threshold alert was the CPU usagage monitor. It’s metric was metricbeat and it was triggered when the system process of the cpu was over 0.5 for the last 5 minutes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8bd883d690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You can also harden against a lot of attacks by installing a web application firewall.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8bda237455_0_13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8bda237455_0_1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5" name="Google Shape;85;p1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6" name="Google Shape;86;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167"/>
        <p:cNvGrpSpPr/>
        <p:nvPr/>
      </p:nvGrpSpPr>
      <p:grpSpPr>
        <a:xfrm>
          <a:off x="0" y="0"/>
          <a:ext cx="0" cy="0"/>
          <a:chOff x="0" y="0"/>
          <a:chExt cx="0" cy="0"/>
        </a:xfrm>
      </p:grpSpPr>
      <p:sp>
        <p:nvSpPr>
          <p:cNvPr id="2168" name="Google Shape;2168;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9" name="Google Shape;2169;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70" name="Google Shape;2170;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71" name="Google Shape;2171;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3" name="Google Shape;2173;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4" name="Google Shape;2174;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5" name="Google Shape;2175;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6" name="Google Shape;2176;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7" name="Google Shape;2177;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8" name="Google Shape;2178;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9" name="Google Shape;2179;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0" name="Google Shape;2180;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1" name="Google Shape;2181;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2" name="Google Shape;2182;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3" name="Google Shape;2183;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4" name="Google Shape;2184;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5" name="Google Shape;2185;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6" name="Google Shape;2186;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7" name="Google Shape;2187;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8" name="Google Shape;2188;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9" name="Google Shape;2189;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90" name="Google Shape;2190;p126"/>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198"/>
        <p:cNvGrpSpPr/>
        <p:nvPr/>
      </p:nvGrpSpPr>
      <p:grpSpPr>
        <a:xfrm>
          <a:off x="0" y="0"/>
          <a:ext cx="0" cy="0"/>
          <a:chOff x="0" y="0"/>
          <a:chExt cx="0" cy="0"/>
        </a:xfrm>
      </p:grpSpPr>
      <p:sp>
        <p:nvSpPr>
          <p:cNvPr id="2199" name="Google Shape;2199;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0" name="Google Shape;2200;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01" name="Google Shape;2201;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02" name="Google Shape;2202;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04" name="Google Shape;2204;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5" name="Google Shape;2205;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6" name="Google Shape;2206;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7" name="Google Shape;2207;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8" name="Google Shape;2208;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9" name="Google Shape;2209;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0" name="Google Shape;2210;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1" name="Google Shape;2211;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2" name="Google Shape;2212;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3" name="Google Shape;2213;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4" name="Google Shape;2214;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5" name="Google Shape;2215;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6" name="Google Shape;2216;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7" name="Google Shape;2217;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8" name="Google Shape;2218;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9" name="Google Shape;2219;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0" name="Google Shape;2220;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21" name="Google Shape;2221;p12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229"/>
        <p:cNvGrpSpPr/>
        <p:nvPr/>
      </p:nvGrpSpPr>
      <p:grpSpPr>
        <a:xfrm>
          <a:off x="0" y="0"/>
          <a:ext cx="0" cy="0"/>
          <a:chOff x="0" y="0"/>
          <a:chExt cx="0" cy="0"/>
        </a:xfrm>
      </p:grpSpPr>
      <p:sp>
        <p:nvSpPr>
          <p:cNvPr id="2230" name="Google Shape;2230;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1" name="Google Shape;2231;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32" name="Google Shape;2232;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33" name="Google Shape;2233;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35" name="Google Shape;2235;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6" name="Google Shape;2236;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7" name="Google Shape;2237;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8" name="Google Shape;2238;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9" name="Google Shape;2239;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0" name="Google Shape;2240;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1" name="Google Shape;2241;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2" name="Google Shape;2242;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3" name="Google Shape;2243;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4" name="Google Shape;2244;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5" name="Google Shape;2245;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6" name="Google Shape;2246;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7" name="Google Shape;2247;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8" name="Google Shape;2248;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9" name="Google Shape;2249;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0" name="Google Shape;2250;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1" name="Google Shape;2251;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52" name="Google Shape;2252;p128"/>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260"/>
        <p:cNvGrpSpPr/>
        <p:nvPr/>
      </p:nvGrpSpPr>
      <p:grpSpPr>
        <a:xfrm>
          <a:off x="0" y="0"/>
          <a:ext cx="0" cy="0"/>
          <a:chOff x="0" y="0"/>
          <a:chExt cx="0" cy="0"/>
        </a:xfrm>
      </p:grpSpPr>
      <p:sp>
        <p:nvSpPr>
          <p:cNvPr id="2261" name="Google Shape;2261;p1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2" name="Google Shape;2262;p1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63" name="Google Shape;2263;p1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64" name="Google Shape;2264;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66" name="Google Shape;2266;p1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7" name="Google Shape;2267;p12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8" name="Google Shape;2268;p12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9" name="Google Shape;2269;p12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0" name="Google Shape;2270;p12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1" name="Google Shape;2271;p12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2" name="Google Shape;2272;p12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3" name="Google Shape;2273;p12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4" name="Google Shape;2274;p12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5" name="Google Shape;2275;p12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6" name="Google Shape;2276;p12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7" name="Google Shape;2277;p12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8" name="Google Shape;2278;p12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9" name="Google Shape;2279;p12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0" name="Google Shape;2280;p12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1" name="Google Shape;2281;p12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2" name="Google Shape;2282;p12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83" name="Google Shape;2283;p129"/>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293" name="Google Shape;2293;p130"/>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94" name="Google Shape;2294;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95" name="Google Shape;2295;p13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01" name="Google Shape;2301;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02" name="Google Shape;2302;p13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03" name="Google Shape;2303;p131"/>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305"/>
        <p:cNvGrpSpPr/>
        <p:nvPr/>
      </p:nvGrpSpPr>
      <p:grpSpPr>
        <a:xfrm>
          <a:off x="0" y="0"/>
          <a:ext cx="0" cy="0"/>
          <a:chOff x="0" y="0"/>
          <a:chExt cx="0" cy="0"/>
        </a:xfrm>
      </p:grpSpPr>
      <p:sp>
        <p:nvSpPr>
          <p:cNvPr id="2306" name="Google Shape;2306;p132"/>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308"/>
        <p:cNvGrpSpPr/>
        <p:nvPr/>
      </p:nvGrpSpPr>
      <p:grpSpPr>
        <a:xfrm>
          <a:off x="0" y="0"/>
          <a:ext cx="0" cy="0"/>
          <a:chOff x="0" y="0"/>
          <a:chExt cx="0" cy="0"/>
        </a:xfrm>
      </p:grpSpPr>
      <p:sp>
        <p:nvSpPr>
          <p:cNvPr id="2309" name="Google Shape;2309;p13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318"/>
        <p:cNvGrpSpPr/>
        <p:nvPr/>
      </p:nvGrpSpPr>
      <p:grpSpPr>
        <a:xfrm>
          <a:off x="0" y="0"/>
          <a:ext cx="0" cy="0"/>
          <a:chOff x="0" y="0"/>
          <a:chExt cx="0" cy="0"/>
        </a:xfrm>
      </p:grpSpPr>
      <p:sp>
        <p:nvSpPr>
          <p:cNvPr id="2319" name="Google Shape;2319;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98" name="Google Shape;98;p14"/>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 name="Google Shape;99;p14"/>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00" name="Google Shape;100;p14"/>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 name="Google Shape;101;p1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 name="Google Shape;102;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04" name="Google Shape;104;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5" name="Google Shape;105;p1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8" name="Google Shape;108;p1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9" name="Google Shape;109;p15"/>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10" name="Google Shape;110;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9" name="Google Shape;119;p16"/>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20" name="Google Shape;120;p1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6" name="Google Shape;126;p1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27" name="Google Shape;127;p17"/>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28" name="Google Shape;12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0" name="Google Shape;130;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 name="Google Shape;131;p1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34" name="Google Shape;134;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 name="Google Shape;137;p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 name="Google Shape;138;p1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39" name="Google Shape;139;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1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 name="Google Shape;148;p1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 name="Google Shape;149;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50" name="Google Shape;150;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51" name="Google Shape;151;p19"/>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 name="Google Shape;154;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 name="Google Shape;156;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7" name="Google Shape;157;p2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 name="Google Shape;158;p2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 name="Google Shape;159;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61" name="Google Shape;161;p20"/>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65" name="Google Shape;165;p21"/>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 name="Google Shape;170;p2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71" name="Google Shape;171;p2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 name="Google Shape;172;p2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75" name="Google Shape;175;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77" name="Google Shape;177;p22"/>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78" name="Google Shape;178;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 name="Google Shape;179;p2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 name="Google Shape;180;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 name="Google Shape;181;p2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 name="Google Shape;182;p2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 name="Google Shape;18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 name="Google Shape;18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03" name="Google Shape;203;p2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 name="Google Shape;204;p2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 name="Google Shape;205;p2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 name="Google Shape;206;p2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 name="Google Shape;207;p2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 name="Google Shape;208;p2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 name="Google Shape;209;p2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 name="Google Shape;21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 name="Google Shape;21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 name="Google Shape;21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0" name="Google Shape;230;p2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1" name="Google Shape;231;p2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 name="Google Shape;232;p2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3" name="Google Shape;233;p2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4" name="Google Shape;234;p2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6" name="Google Shape;236;p2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1" name="Google Shape;241;p2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 name="Google Shape;244;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45" name="Google Shape;245;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46" name="Google Shape;246;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49" name="Google Shape;249;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3" name="Google Shape;253;p2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4" name="Google Shape;254;p2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8" name="Google Shape;258;p2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2" name="Google Shape;262;p2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6" name="Google Shape;266;p2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0" name="Google Shape;270;p2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4" name="Google Shape;274;p2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5" name="Google Shape;275;p2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6" name="Google Shape;276;p2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7" name="Google Shape;277;p2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8" name="Google Shape;278;p2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81" name="Google Shape;281;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2" name="Google Shape;282;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83" name="Google Shape;283;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84" name="Google Shape;284;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1" name="Google Shape;291;p2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2" name="Google Shape;312;p2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3" name="Google Shape;313;p2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5" name="Google Shape;315;p2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8" name="Google Shape;318;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20" name="Google Shape;320;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8" name="Google Shape;328;p2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3" name="Google Shape;333;p2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8" name="Google Shape;338;p2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3" name="Google Shape;343;p2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8" name="Google Shape;348;p2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3" name="Google Shape;353;p2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0" name="Google Shape;360;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61" name="Google Shape;361;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5" name="Google Shape;365;p2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9" name="Google Shape;369;p2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0" name="Google Shape;370;p2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4" name="Google Shape;374;p2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5" name="Google Shape;375;p2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9" name="Google Shape;379;p2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0" name="Google Shape;380;p2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4" name="Google Shape;384;p2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5" name="Google Shape;385;p2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9" name="Google Shape;389;p2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0" name="Google Shape;390;p2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4" name="Google Shape;394;p2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5" name="Google Shape;395;p2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9" name="Google Shape;399;p2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0" name="Google Shape;400;p2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4" name="Google Shape;404;p2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7" name="Google Shape;407;p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08" name="Google Shape;40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1" name="Google Shape;411;p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2" name="Google Shape;412;p2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6" name="Google Shape;416;p2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7" name="Google Shape;417;p2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1" name="Google Shape;421;p2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2" name="Google Shape;422;p2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6" name="Google Shape;426;p2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7" name="Google Shape;427;p2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1" name="Google Shape;431;p2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2" name="Google Shape;432;p2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6" name="Google Shape;436;p2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7" name="Google Shape;437;p2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1" name="Google Shape;441;p2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2" name="Google Shape;442;p2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6" name="Google Shape;446;p2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7" name="Google Shape;447;p2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1" name="Google Shape;451;p2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4" name="Google Shape;454;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5" name="Google Shape;455;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6" name="Google Shape;456;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58" name="Google Shape;458;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9" name="Google Shape;459;p30"/>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0" name="Google Shape;460;p30"/>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67" name="Google Shape;467;p30"/>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8" name="Google Shape;468;p30"/>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72" name="Google Shape;472;p30"/>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3" name="Google Shape;473;p30"/>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8" name="Google Shape;47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9" name="Google Shape;47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80" name="Google Shape;48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82" name="Google Shape;48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3" name="Google Shape;483;p31"/>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1"/>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6" name="Google Shape;486;p31"/>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7" name="Google Shape;487;p31"/>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1" name="Google Shape;491;p31"/>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2" name="Google Shape;492;p31"/>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1"/>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494" name="Google Shape;494;p31"/>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5"/>
        <p:cNvGrpSpPr/>
        <p:nvPr/>
      </p:nvGrpSpPr>
      <p:grpSpPr>
        <a:xfrm>
          <a:off x="0" y="0"/>
          <a:ext cx="0" cy="0"/>
          <a:chOff x="0" y="0"/>
          <a:chExt cx="0" cy="0"/>
        </a:xfrm>
      </p:grpSpPr>
      <p:sp>
        <p:nvSpPr>
          <p:cNvPr id="496" name="Google Shape;49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7" name="Google Shape;49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8" name="Google Shape;49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99" name="Google Shape;49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1" name="Google Shape;50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2" name="Google Shape;502;p3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4" name="Google Shape;504;p3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0" name="Google Shape;510;p3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1" name="Google Shape;511;p3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2" name="Google Shape;512;p3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3" name="Google Shape;513;p3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7" name="Google Shape;517;p3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8" name="Google Shape;518;p3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519" name="Google Shape;519;p3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0" name="Google Shape;520;p3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1" name="Google Shape;521;p3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5" name="Google Shape;525;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26" name="Google Shape;526;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0" name="Google Shape;530;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1" name="Google Shape;531;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2" name="Google Shape;532;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3" name="Google Shape;533;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4" name="Google Shape;534;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5" name="Google Shape;535;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37" name="Google Shape;537;p33"/>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4" name="Google Shape;544;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45" name="Google Shape;545;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9" name="Google Shape;549;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0" name="Google Shape;550;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1" name="Google Shape;551;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2" name="Google Shape;552;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3" name="Google Shape;553;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4" name="Google Shape;554;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56" name="Google Shape;556;p3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3" name="Google Shape;563;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64" name="Google Shape;564;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8" name="Google Shape;568;p3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9" name="Google Shape;569;p3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0" name="Google Shape;570;p3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1" name="Google Shape;571;p3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2" name="Google Shape;572;p3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3" name="Google Shape;573;p3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75" name="Google Shape;575;p35"/>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2" name="Google Shape;582;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83" name="Google Shape;583;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86" name="Google Shape;586;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7" name="Google Shape;587;p3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8" name="Google Shape;588;p3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9" name="Google Shape;589;p3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0" name="Google Shape;590;p3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1" name="Google Shape;591;p3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2" name="Google Shape;592;p3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3" name="Google Shape;593;p3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94" name="Google Shape;594;p36"/>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0" name="Google Shape;600;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02" name="Google Shape;602;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03" name="Google Shape;603;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5" name="Google Shape;605;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8" name="Google Shape;608;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0" name="Google Shape;610;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1" name="Google Shape;611;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2" name="Google Shape;612;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3" name="Google Shape;613;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4" name="Google Shape;614;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5" name="Google Shape;615;p37"/>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2" name="Google Shape;622;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24" name="Google Shape;624;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5" name="Google Shape;625;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7" name="Google Shape;627;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0" name="Google Shape;630;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2" name="Google Shape;632;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3" name="Google Shape;633;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4" name="Google Shape;634;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5" name="Google Shape;635;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6" name="Google Shape;636;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7" name="Google Shape;637;p3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4" name="Google Shape;644;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6" name="Google Shape;646;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2" name="Google Shape;652;p3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4" name="Google Shape;654;p3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5" name="Google Shape;655;p3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6" name="Google Shape;656;p3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7" name="Google Shape;657;p3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8" name="Google Shape;658;p3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9" name="Google Shape;659;p39"/>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6" name="Google Shape;66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8" name="Google Shape;66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71" name="Google Shape;67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2" name="Google Shape;672;p4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3" name="Google Shape;673;p4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4" name="Google Shape;674;p4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5" name="Google Shape;675;p4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6" name="Google Shape;676;p4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4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8" name="Google Shape;678;p4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9" name="Google Shape;679;p4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0" name="Google Shape;680;p4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81" name="Google Shape;681;p40"/>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8" name="Google Shape;688;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9" name="Google Shape;689;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90" name="Google Shape;690;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4" name="Google Shape;694;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5" name="Google Shape;695;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9" name="Google Shape;699;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0" name="Google Shape;700;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3" name="Google Shape;703;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4" name="Google Shape;704;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5" name="Google Shape;705;p41"/>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3" name="Google Shape;713;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4" name="Google Shape;714;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5" name="Google Shape;715;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6" name="Google Shape;7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8" name="Google Shape;718;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9" name="Google Shape;719;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0" name="Google Shape;720;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4" name="Google Shape;724;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5" name="Google Shape;725;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8" name="Google Shape;728;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9" name="Google Shape;729;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30" name="Google Shape;730;p42"/>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8" name="Google Shape;738;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9" name="Google Shape;739;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40" name="Google Shape;740;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3" name="Google Shape;743;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4" name="Google Shape;744;p4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5" name="Google Shape;745;p4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9" name="Google Shape;749;p4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0" name="Google Shape;750;p4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3" name="Google Shape;753;p4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4" name="Google Shape;754;p4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5" name="Google Shape;755;p43"/>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3" name="Google Shape;763;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4" name="Google Shape;764;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5" name="Google Shape;765;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9" name="Google Shape;769;p4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2" name="Google Shape;772;p4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4" name="Google Shape;774;p4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7" name="Google Shape;777;p4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9" name="Google Shape;779;p4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4"/>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8" name="Google Shape;788;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9" name="Google Shape;789;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0" name="Google Shape;790;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3" name="Google Shape;793;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4" name="Google Shape;794;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6" name="Google Shape;796;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7" name="Google Shape;797;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8" name="Google Shape;798;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9" name="Google Shape;799;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1" name="Google Shape;801;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2" name="Google Shape;802;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3" name="Google Shape;803;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4" name="Google Shape;804;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5" name="Google Shape;805;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6" name="Google Shape;806;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7" name="Google Shape;807;p45"/>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6" name="Google Shape;816;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7" name="Google Shape;817;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8" name="Google Shape;818;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1" name="Google Shape;821;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2" name="Google Shape;822;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4" name="Google Shape;824;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5" name="Google Shape;825;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6" name="Google Shape;826;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7" name="Google Shape;827;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8" name="Google Shape;828;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9" name="Google Shape;829;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0" name="Google Shape;830;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1" name="Google Shape;831;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2" name="Google Shape;832;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3" name="Google Shape;833;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4" name="Google Shape;834;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5" name="Google Shape;835;p46"/>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4" name="Google Shape;844;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5" name="Google Shape;845;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6" name="Google Shape;846;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7" name="Google Shape;847;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9" name="Google Shape;849;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0" name="Google Shape;850;p4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2" name="Google Shape;852;p4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3" name="Google Shape;853;p4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4" name="Google Shape;854;p4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5" name="Google Shape;855;p4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6" name="Google Shape;856;p4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7" name="Google Shape;857;p4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8" name="Google Shape;858;p4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9" name="Google Shape;859;p4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0" name="Google Shape;860;p4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1" name="Google Shape;861;p4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2" name="Google Shape;862;p4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3" name="Google Shape;863;p47"/>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9" name="Google Shape;879;p4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0" name="Google Shape;880;p4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1" name="Google Shape;881;p4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2" name="Google Shape;882;p4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3" name="Google Shape;883;p4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4" name="Google Shape;884;p4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5" name="Google Shape;885;p4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6" name="Google Shape;886;p4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7" name="Google Shape;887;p4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8" name="Google Shape;888;p4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9" name="Google Shape;889;p4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0" name="Google Shape;890;p4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1" name="Google Shape;891;p48"/>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0" name="Google Shape;900;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1" name="Google Shape;901;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5" name="Google Shape;905;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6" name="Google Shape;906;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7" name="Google Shape;907;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8" name="Google Shape;908;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9"/>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1" name="Google Shape;921;p49"/>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9"/>
        <p:cNvGrpSpPr/>
        <p:nvPr/>
      </p:nvGrpSpPr>
      <p:grpSpPr>
        <a:xfrm>
          <a:off x="0" y="0"/>
          <a:ext cx="0" cy="0"/>
          <a:chOff x="0" y="0"/>
          <a:chExt cx="0" cy="0"/>
        </a:xfrm>
      </p:grpSpPr>
      <p:sp>
        <p:nvSpPr>
          <p:cNvPr id="930" name="Google Shape;930;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1" name="Google Shape;931;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2" name="Google Shape;932;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6" name="Google Shape;936;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7" name="Google Shape;937;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8" name="Google Shape;938;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9" name="Google Shape;939;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2" name="Google Shape;952;p50"/>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60"/>
        <p:cNvGrpSpPr/>
        <p:nvPr/>
      </p:nvGrpSpPr>
      <p:grpSpPr>
        <a:xfrm>
          <a:off x="0" y="0"/>
          <a:ext cx="0" cy="0"/>
          <a:chOff x="0" y="0"/>
          <a:chExt cx="0" cy="0"/>
        </a:xfrm>
      </p:grpSpPr>
      <p:sp>
        <p:nvSpPr>
          <p:cNvPr id="961" name="Google Shape;961;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2" name="Google Shape;962;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3" name="Google Shape;963;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7" name="Google Shape;967;p5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8" name="Google Shape;968;p5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9" name="Google Shape;969;p5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0" name="Google Shape;970;p5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3" name="Google Shape;983;p51"/>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91"/>
        <p:cNvGrpSpPr/>
        <p:nvPr/>
      </p:nvGrpSpPr>
      <p:grpSpPr>
        <a:xfrm>
          <a:off x="0" y="0"/>
          <a:ext cx="0" cy="0"/>
          <a:chOff x="0" y="0"/>
          <a:chExt cx="0" cy="0"/>
        </a:xfrm>
      </p:grpSpPr>
      <p:sp>
        <p:nvSpPr>
          <p:cNvPr id="992" name="Google Shape;992;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3" name="Google Shape;993;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94" name="Google Shape;994;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95" name="Google Shape;99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97" name="Google Shape;997;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9" name="Google Shape;999;p5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0" name="Google Shape;1000;p5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1" name="Google Shape;1001;p5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2" name="Google Shape;1002;p5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3" name="Google Shape;1003;p5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4" name="Google Shape;1004;p5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5" name="Google Shape;1005;p5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6" name="Google Shape;1006;p5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7" name="Google Shape;1007;p5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8" name="Google Shape;1008;p5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0" name="Google Shape;1010;p5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1" name="Google Shape;1011;p5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2" name="Google Shape;1012;p5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3" name="Google Shape;1013;p5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14" name="Google Shape;1014;p52"/>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24" name="Google Shape;1024;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7" name="Google Shape;1027;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28" name="Google Shape;1028;p5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9" name="Google Shape;1029;p5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35" name="Google Shape;103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3" name="Google Shape;104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44" name="Google Shape;1044;p57"/>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045" name="Google Shape;1045;p57"/>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7"/>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8" name="Google Shape;1048;p57"/>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51" name="Google Shape;1051;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1054" name="Google Shape;1054;p58"/>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5" name="Google Shape;1055;p58"/>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6" name="Google Shape;1056;p58"/>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17" name="Google Shape;1317;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0" name="Google Shape;1320;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2" name="Google Shape;1322;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27" name="Google Shape;1327;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37" name="Google Shape;1337;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9" name="Google Shape;1339;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0" name="Google Shape;1340;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1" name="Google Shape;1341;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1" name="Google Shape;1351;p8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2" name="Google Shape;1352;p8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53" name="Google Shape;1353;p8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2" name="Google Shape;1362;p89"/>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63" name="Google Shape;1363;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64" name="Google Shape;1364;p8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65"/>
        <p:cNvGrpSpPr/>
        <p:nvPr/>
      </p:nvGrpSpPr>
      <p:grpSpPr>
        <a:xfrm>
          <a:off x="0" y="0"/>
          <a:ext cx="0" cy="0"/>
          <a:chOff x="0" y="0"/>
          <a:chExt cx="0" cy="0"/>
        </a:xfrm>
      </p:grpSpPr>
      <p:sp>
        <p:nvSpPr>
          <p:cNvPr id="1366" name="Google Shape;1366;p9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7" name="Google Shape;1367;p9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68" name="Google Shape;1368;p9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69" name="Google Shape;1369;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1" name="Google Shape;1371;p9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2" name="Google Shape;1372;p90"/>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75" name="Google Shape;1375;p91"/>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6" name="Google Shape;1376;p91"/>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77" name="Google Shape;1377;p91"/>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8" name="Google Shape;1378;p91"/>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9" name="Google Shape;1379;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81" name="Google Shape;1381;p9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82" name="Google Shape;1382;p91"/>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85" name="Google Shape;1385;p92"/>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86" name="Google Shape;1386;p92"/>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87" name="Google Shape;1387;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8" name="Google Shape;1388;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93" name="Google Shape;1393;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96" name="Google Shape;1396;p93"/>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97" name="Google Shape;1397;p93"/>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3" name="Google Shape;1403;p9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04" name="Google Shape;1404;p94"/>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405" name="Google Shape;1405;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07" name="Google Shape;1407;p9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8" name="Google Shape;1408;p94"/>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11" name="Google Shape;1411;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9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5" name="Google Shape;1415;p95"/>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16" name="Google Shape;1416;p9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7" name="Google Shape;1417;p95"/>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8" name="Google Shape;1418;p95"/>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 name="Google Shape;64;p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 name="Google Shape;65;p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66" name="Google Shape;66;p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24" name="Google Shape;1424;p96"/>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5" name="Google Shape;1425;p96"/>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6" name="Google Shape;1426;p96"/>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27" name="Google Shape;1427;p9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8" name="Google Shape;1428;p96"/>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429"/>
        <p:cNvGrpSpPr/>
        <p:nvPr/>
      </p:nvGrpSpPr>
      <p:grpSpPr>
        <a:xfrm>
          <a:off x="0" y="0"/>
          <a:ext cx="0" cy="0"/>
          <a:chOff x="0" y="0"/>
          <a:chExt cx="0" cy="0"/>
        </a:xfrm>
      </p:grpSpPr>
      <p:sp>
        <p:nvSpPr>
          <p:cNvPr id="1430" name="Google Shape;1430;p97"/>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1" name="Google Shape;1431;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33" name="Google Shape;1433;p97"/>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34" name="Google Shape;1434;p97"/>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5" name="Google Shape;1435;p97"/>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36" name="Google Shape;1436;p9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37" name="Google Shape;1437;p9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38" name="Google Shape;1438;p97"/>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42" name="Google Shape;1442;p98"/>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46" name="Google Shape;1446;p98"/>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7" name="Google Shape;1447;p98"/>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48" name="Google Shape;1448;p9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9" name="Google Shape;1449;p98"/>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50"/>
        <p:cNvGrpSpPr/>
        <p:nvPr/>
      </p:nvGrpSpPr>
      <p:grpSpPr>
        <a:xfrm>
          <a:off x="0" y="0"/>
          <a:ext cx="0" cy="0"/>
          <a:chOff x="0" y="0"/>
          <a:chExt cx="0" cy="0"/>
        </a:xfrm>
      </p:grpSpPr>
      <p:sp>
        <p:nvSpPr>
          <p:cNvPr id="1451" name="Google Shape;1451;p99"/>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52" name="Google Shape;1452;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54" name="Google Shape;1454;p99"/>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55" name="Google Shape;1455;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6" name="Google Shape;1456;p99"/>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57" name="Google Shape;1457;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58" name="Google Shape;1458;p99"/>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9" name="Google Shape;1459;p9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2" name="Google Shape;1462;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3" name="Google Shape;1463;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64" name="Google Shape;1464;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80" name="Google Shape;1480;p100"/>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1" name="Google Shape;1481;p10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2" name="Google Shape;1482;p10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3" name="Google Shape;1483;p10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4" name="Google Shape;1484;p100"/>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5" name="Google Shape;1485;p100"/>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6" name="Google Shape;1486;p100"/>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9" name="Google Shape;1489;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0" name="Google Shape;1490;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91" name="Google Shape;1491;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92" name="Google Shape;1492;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94" name="Google Shape;1494;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7" name="Google Shape;1507;p101"/>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8" name="Google Shape;1508;p10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9" name="Google Shape;1509;p10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0" name="Google Shape;1510;p10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1" name="Google Shape;1511;p101"/>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2" name="Google Shape;1512;p101"/>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3" name="Google Shape;1513;p101"/>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7" name="Google Shape;1517;p10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8" name="Google Shape;1518;p101"/>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21" name="Google Shape;1521;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2" name="Google Shape;1522;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23" name="Google Shape;1523;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24" name="Google Shape;1524;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26" name="Google Shape;1526;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0" name="Google Shape;1530;p102"/>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1" name="Google Shape;1531;p10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5" name="Google Shape;1535;p10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9" name="Google Shape;1539;p10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3" name="Google Shape;1543;p10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7" name="Google Shape;1547;p10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1" name="Google Shape;1551;p102"/>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2" name="Google Shape;1552;p102"/>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3" name="Google Shape;1553;p10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4" name="Google Shape;1554;p102"/>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5" name="Google Shape;1555;p102"/>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58" name="Google Shape;1558;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9" name="Google Shape;1559;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60" name="Google Shape;1560;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61" name="Google Shape;1561;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3" name="Google Shape;1563;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7" name="Google Shape;1567;p103"/>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8" name="Google Shape;1568;p10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2" name="Google Shape;1572;p10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6" name="Google Shape;1576;p10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0" name="Google Shape;1580;p10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4" name="Google Shape;1584;p10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8" name="Google Shape;1588;p103"/>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9" name="Google Shape;1589;p103"/>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0" name="Google Shape;1590;p10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1" name="Google Shape;1591;p103"/>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2" name="Google Shape;1592;p103"/>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95" name="Google Shape;1595;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6" name="Google Shape;1596;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7" name="Google Shape;1597;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98" name="Google Shape;1598;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00" name="Google Shape;1600;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4" name="Google Shape;1604;p104"/>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5" name="Google Shape;1605;p104"/>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9" name="Google Shape;1609;p104"/>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0" name="Google Shape;1610;p104"/>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4" name="Google Shape;1614;p104"/>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5" name="Google Shape;1615;p104"/>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9" name="Google Shape;1619;p104"/>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0" name="Google Shape;1620;p104"/>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4" name="Google Shape;1624;p104"/>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5" name="Google Shape;1625;p104"/>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9" name="Google Shape;1629;p104"/>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0" name="Google Shape;1630;p104"/>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4" name="Google Shape;1634;p104"/>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635"/>
        <p:cNvGrpSpPr/>
        <p:nvPr/>
      </p:nvGrpSpPr>
      <p:grpSpPr>
        <a:xfrm>
          <a:off x="0" y="0"/>
          <a:ext cx="0" cy="0"/>
          <a:chOff x="0" y="0"/>
          <a:chExt cx="0" cy="0"/>
        </a:xfrm>
      </p:grpSpPr>
      <p:sp>
        <p:nvSpPr>
          <p:cNvPr id="1636" name="Google Shape;1636;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7" name="Google Shape;1637;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38" name="Google Shape;1638;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41" name="Google Shape;1641;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2" name="Google Shape;1642;p10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6" name="Google Shape;1646;p105"/>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7" name="Google Shape;1647;p10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1" name="Google Shape;1651;p10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2" name="Google Shape;1652;p10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6" name="Google Shape;1656;p10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7" name="Google Shape;1657;p10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1" name="Google Shape;1661;p10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2" name="Google Shape;1662;p10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6" name="Google Shape;1666;p105"/>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7" name="Google Shape;1667;p10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1" name="Google Shape;1671;p105"/>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2" name="Google Shape;1672;p10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6" name="Google Shape;1676;p105"/>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7" name="Google Shape;1677;p10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1" name="Google Shape;1681;p105"/>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 name="Google Shape;74;p1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 name="Google Shape;75;p1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76" name="Google Shape;76;p1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682"/>
        <p:cNvGrpSpPr/>
        <p:nvPr/>
      </p:nvGrpSpPr>
      <p:grpSpPr>
        <a:xfrm>
          <a:off x="0" y="0"/>
          <a:ext cx="0" cy="0"/>
          <a:chOff x="0" y="0"/>
          <a:chExt cx="0" cy="0"/>
        </a:xfrm>
      </p:grpSpPr>
      <p:sp>
        <p:nvSpPr>
          <p:cNvPr id="1683" name="Google Shape;1683;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4" name="Google Shape;1684;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85" name="Google Shape;1685;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86" name="Google Shape;1686;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88" name="Google Shape;1688;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9" name="Google Shape;1689;p10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3" name="Google Shape;1693;p106"/>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4" name="Google Shape;1694;p10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8" name="Google Shape;1698;p10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9" name="Google Shape;1699;p10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3" name="Google Shape;1703;p10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4" name="Google Shape;1704;p10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8" name="Google Shape;1708;p10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9" name="Google Shape;1709;p10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3" name="Google Shape;1713;p106"/>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4" name="Google Shape;1714;p10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8" name="Google Shape;1718;p106"/>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9" name="Google Shape;1719;p10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3" name="Google Shape;1723;p106"/>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4" name="Google Shape;1724;p10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8" name="Google Shape;1728;p106"/>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729"/>
        <p:cNvGrpSpPr/>
        <p:nvPr/>
      </p:nvGrpSpPr>
      <p:grpSpPr>
        <a:xfrm>
          <a:off x="0" y="0"/>
          <a:ext cx="0" cy="0"/>
          <a:chOff x="0" y="0"/>
          <a:chExt cx="0" cy="0"/>
        </a:xfrm>
      </p:grpSpPr>
      <p:sp>
        <p:nvSpPr>
          <p:cNvPr id="1730" name="Google Shape;1730;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1" name="Google Shape;1731;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32" name="Google Shape;1732;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33" name="Google Shape;1733;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35" name="Google Shape;1735;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9" name="Google Shape;1739;p107"/>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0" name="Google Shape;1740;p107"/>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4" name="Google Shape;1744;p107"/>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5" name="Google Shape;1745;p107"/>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9" name="Google Shape;1749;p107"/>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0" name="Google Shape;1750;p107"/>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54" name="Google Shape;1754;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55" name="Google Shape;1755;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57" name="Google Shape;1757;p10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8"/>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9" name="Google Shape;1759;p108"/>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1" name="Google Shape;1761;p108"/>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3" name="Google Shape;1763;p108"/>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764"/>
        <p:cNvGrpSpPr/>
        <p:nvPr/>
      </p:nvGrpSpPr>
      <p:grpSpPr>
        <a:xfrm>
          <a:off x="0" y="0"/>
          <a:ext cx="0" cy="0"/>
          <a:chOff x="0" y="0"/>
          <a:chExt cx="0" cy="0"/>
        </a:xfrm>
      </p:grpSpPr>
      <p:sp>
        <p:nvSpPr>
          <p:cNvPr id="1765" name="Google Shape;1765;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6" name="Google Shape;1766;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7" name="Google Shape;1767;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8" name="Google Shape;1768;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70" name="Google Shape;1770;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1" name="Google Shape;1771;p109"/>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9"/>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4" name="Google Shape;1774;p109"/>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5" name="Google Shape;1775;p109"/>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6" name="Google Shape;1776;p109"/>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9" name="Google Shape;1779;p109"/>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0" name="Google Shape;1780;p109"/>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1" name="Google Shape;1781;p109"/>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09"/>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5" name="Google Shape;1785;p109"/>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6" name="Google Shape;1786;p109"/>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9"/>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88" name="Google Shape;1788;p109"/>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9" name="Google Shape;1789;p109"/>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0" name="Google Shape;1790;p109"/>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3" name="Google Shape;1793;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4" name="Google Shape;1794;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95" name="Google Shape;1795;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96" name="Google Shape;1796;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98" name="Google Shape;1798;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9" name="Google Shape;1799;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0" name="Google Shape;1800;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1" name="Google Shape;1801;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2" name="Google Shape;1802;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3" name="Google Shape;1803;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4" name="Google Shape;1804;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5" name="Google Shape;1805;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06" name="Google Shape;1806;p11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2" name="Google Shape;1812;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3" name="Google Shape;1813;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14" name="Google Shape;1814;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5" name="Google Shape;1815;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17" name="Google Shape;1817;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8" name="Google Shape;1818;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9" name="Google Shape;1819;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0" name="Google Shape;1820;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1" name="Google Shape;1821;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2" name="Google Shape;1822;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3" name="Google Shape;1823;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4" name="Google Shape;1824;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25" name="Google Shape;1825;p11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1" name="Google Shape;1831;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2" name="Google Shape;1832;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3" name="Google Shape;1833;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34" name="Google Shape;1834;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36" name="Google Shape;1836;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7" name="Google Shape;1837;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8" name="Google Shape;1838;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9" name="Google Shape;1839;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0" name="Google Shape;1840;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1" name="Google Shape;1841;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2" name="Google Shape;1842;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3" name="Google Shape;1843;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44" name="Google Shape;1844;p112"/>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0" name="Google Shape;1850;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1" name="Google Shape;1851;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52" name="Google Shape;1852;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3" name="Google Shape;1853;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55" name="Google Shape;1855;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6" name="Google Shape;1856;p11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7" name="Google Shape;1857;p11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8" name="Google Shape;1858;p11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9" name="Google Shape;1859;p11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0" name="Google Shape;1860;p11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1" name="Google Shape;1861;p11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2" name="Google Shape;1862;p11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63" name="Google Shape;1863;p113"/>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9" name="Google Shape;1869;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0" name="Google Shape;1870;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1" name="Google Shape;1871;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72" name="Google Shape;1872;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74" name="Google Shape;1874;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5" name="Google Shape;1875;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6" name="Google Shape;1876;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7" name="Google Shape;1877;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8" name="Google Shape;1878;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9" name="Google Shape;1879;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0" name="Google Shape;1880;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1" name="Google Shape;1881;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2" name="Google Shape;1882;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3" name="Google Shape;1883;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84" name="Google Shape;1884;p11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1" name="Google Shape;1891;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2" name="Google Shape;1892;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93" name="Google Shape;1893;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94" name="Google Shape;1894;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96" name="Google Shape;1896;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7" name="Google Shape;1897;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8" name="Google Shape;1898;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9" name="Google Shape;1899;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0" name="Google Shape;1900;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1" name="Google Shape;1901;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2" name="Google Shape;1902;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3" name="Google Shape;1903;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4" name="Google Shape;1904;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5" name="Google Shape;1905;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06" name="Google Shape;1906;p11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3" name="Google Shape;1913;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4" name="Google Shape;1914;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15" name="Google Shape;1915;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9" name="Google Shape;1919;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0" name="Google Shape;1920;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1" name="Google Shape;1921;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2" name="Google Shape;1922;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3" name="Google Shape;1923;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4" name="Google Shape;1924;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5" name="Google Shape;1925;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6" name="Google Shape;1926;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7" name="Google Shape;1927;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28" name="Google Shape;1928;p116"/>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5" name="Google Shape;1935;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6" name="Google Shape;1936;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37" name="Google Shape;1937;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38" name="Google Shape;1938;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40" name="Google Shape;1940;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1" name="Google Shape;1941;p11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2" name="Google Shape;1942;p11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3" name="Google Shape;1943;p11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4" name="Google Shape;1944;p11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5" name="Google Shape;1945;p11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6" name="Google Shape;1946;p11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7" name="Google Shape;1947;p11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8" name="Google Shape;1948;p11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9" name="Google Shape;1949;p11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50" name="Google Shape;1950;p117"/>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7" name="Google Shape;1957;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8" name="Google Shape;1958;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9" name="Google Shape;1959;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0" name="Google Shape;1960;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62" name="Google Shape;1962;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3" name="Google Shape;1963;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4" name="Google Shape;1964;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6" name="Google Shape;1966;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7" name="Google Shape;1967;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8" name="Google Shape;1968;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9" name="Google Shape;1969;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1" name="Google Shape;1971;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2" name="Google Shape;1972;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3" name="Google Shape;1973;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74" name="Google Shape;1974;p118"/>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2" name="Google Shape;1982;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3" name="Google Shape;1983;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84" name="Google Shape;1984;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85" name="Google Shape;1985;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7" name="Google Shape;1987;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8" name="Google Shape;1988;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9" name="Google Shape;1989;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1" name="Google Shape;1991;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2" name="Google Shape;1992;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3" name="Google Shape;1993;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4" name="Google Shape;1994;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6" name="Google Shape;1996;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7" name="Google Shape;1997;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8" name="Google Shape;1998;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99" name="Google Shape;1999;p11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7" name="Google Shape;2007;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8" name="Google Shape;2008;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09" name="Google Shape;2009;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10" name="Google Shape;2010;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12" name="Google Shape;2012;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3" name="Google Shape;2013;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4" name="Google Shape;2014;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6" name="Google Shape;2016;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7" name="Google Shape;2017;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8" name="Google Shape;2018;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9" name="Google Shape;2019;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1" name="Google Shape;2021;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2" name="Google Shape;2022;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3" name="Google Shape;2023;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24" name="Google Shape;2024;p120"/>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2" name="Google Shape;2032;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3" name="Google Shape;2033;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34" name="Google Shape;2034;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35" name="Google Shape;2035;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37" name="Google Shape;2037;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8" name="Google Shape;2038;p12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9" name="Google Shape;2039;p12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1" name="Google Shape;2041;p12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2" name="Google Shape;2042;p12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3" name="Google Shape;2043;p12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4" name="Google Shape;2044;p12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6" name="Google Shape;2046;p12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7" name="Google Shape;2047;p12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8" name="Google Shape;2048;p12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49" name="Google Shape;2049;p121"/>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7" name="Google Shape;2057;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8" name="Google Shape;2058;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59" name="Google Shape;2059;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60" name="Google Shape;2060;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62" name="Google Shape;2062;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3" name="Google Shape;2063;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4" name="Google Shape;2064;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5" name="Google Shape;2065;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6" name="Google Shape;2066;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7" name="Google Shape;2067;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8" name="Google Shape;2068;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9" name="Google Shape;2069;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0" name="Google Shape;2070;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1" name="Google Shape;2071;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2" name="Google Shape;2072;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3" name="Google Shape;2073;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4" name="Google Shape;2074;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5" name="Google Shape;2075;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76" name="Google Shape;2076;p122"/>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5" name="Google Shape;2085;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6" name="Google Shape;2086;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87" name="Google Shape;2087;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88" name="Google Shape;2088;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90" name="Google Shape;2090;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1" name="Google Shape;2091;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2" name="Google Shape;2092;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3" name="Google Shape;2093;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4" name="Google Shape;2094;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5" name="Google Shape;2095;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6" name="Google Shape;2096;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7" name="Google Shape;2097;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8" name="Google Shape;2098;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9" name="Google Shape;2099;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0" name="Google Shape;2100;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1" name="Google Shape;2101;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2" name="Google Shape;2102;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3" name="Google Shape;2103;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04" name="Google Shape;2104;p12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3" name="Google Shape;2113;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4" name="Google Shape;2114;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15" name="Google Shape;2115;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16" name="Google Shape;2116;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18" name="Google Shape;2118;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9" name="Google Shape;2119;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0" name="Google Shape;2120;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1" name="Google Shape;2121;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2" name="Google Shape;2122;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3" name="Google Shape;2123;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4" name="Google Shape;2124;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5" name="Google Shape;2125;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6" name="Google Shape;2126;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7" name="Google Shape;2127;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8" name="Google Shape;2128;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9" name="Google Shape;2129;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0" name="Google Shape;2130;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1" name="Google Shape;2131;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32" name="Google Shape;2132;p124"/>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1" name="Google Shape;2141;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2" name="Google Shape;2142;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3" name="Google Shape;2143;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44" name="Google Shape;2144;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46" name="Google Shape;2146;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7" name="Google Shape;2147;p12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8" name="Google Shape;2148;p12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9" name="Google Shape;2149;p12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0" name="Google Shape;2150;p12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1" name="Google Shape;2151;p12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2" name="Google Shape;2152;p12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3" name="Google Shape;2153;p12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4" name="Google Shape;2154;p12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5" name="Google Shape;2155;p12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6" name="Google Shape;2156;p12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7" name="Google Shape;2157;p12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8" name="Google Shape;2158;p12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9" name="Google Shape;2159;p12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60" name="Google Shape;2160;p125"/>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 Type="http://schemas.openxmlformats.org/officeDocument/2006/relationships/slideLayout" Target="../slideLayouts/slideLayout7.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theme" Target="../theme/theme2.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47" Type="http://schemas.openxmlformats.org/officeDocument/2006/relationships/slideLayout" Target="../slideLayouts/slideLayout105.xml"/><Relationship Id="rId50" Type="http://schemas.openxmlformats.org/officeDocument/2006/relationships/slideLayout" Target="../slideLayouts/slideLayout108.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9" Type="http://schemas.openxmlformats.org/officeDocument/2006/relationships/slideLayout" Target="../slideLayouts/slideLayout87.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slideLayout" Target="../slideLayouts/slideLayout103.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49" Type="http://schemas.openxmlformats.org/officeDocument/2006/relationships/slideLayout" Target="../slideLayouts/slideLayout107.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4" Type="http://schemas.openxmlformats.org/officeDocument/2006/relationships/slideLayout" Target="../slideLayouts/slideLayout102.xml"/><Relationship Id="rId52" Type="http://schemas.openxmlformats.org/officeDocument/2006/relationships/theme" Target="../theme/theme3.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slideLayout" Target="../slideLayouts/slideLayout101.xml"/><Relationship Id="rId48" Type="http://schemas.openxmlformats.org/officeDocument/2006/relationships/slideLayout" Target="../slideLayouts/slideLayout106.xml"/><Relationship Id="rId8" Type="http://schemas.openxmlformats.org/officeDocument/2006/relationships/slideLayout" Target="../slideLayouts/slideLayout66.xml"/><Relationship Id="rId51" Type="http://schemas.openxmlformats.org/officeDocument/2006/relationships/slideLayout" Target="../slideLayouts/slideLayout109.xml"/><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46" Type="http://schemas.openxmlformats.org/officeDocument/2006/relationships/slideLayout" Target="../slideLayouts/slideLayout104.xml"/><Relationship Id="rId20" Type="http://schemas.openxmlformats.org/officeDocument/2006/relationships/slideLayout" Target="../slideLayouts/slideLayout78.xml"/><Relationship Id="rId41" Type="http://schemas.openxmlformats.org/officeDocument/2006/relationships/slideLayout" Target="../slideLayouts/slideLayout99.xml"/><Relationship Id="rId1" Type="http://schemas.openxmlformats.org/officeDocument/2006/relationships/slideLayout" Target="../slideLayouts/slideLayout59.xml"/><Relationship Id="rId6"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2"/>
        <p:cNvGrpSpPr/>
        <p:nvPr/>
      </p:nvGrpSpPr>
      <p:grpSpPr>
        <a:xfrm>
          <a:off x="0" y="0"/>
          <a:ext cx="0" cy="0"/>
          <a:chOff x="0" y="0"/>
          <a:chExt cx="0" cy="0"/>
        </a:xfrm>
      </p:grpSpPr>
      <p:sp>
        <p:nvSpPr>
          <p:cNvPr id="1313" name="Google Shape;1313;p83"/>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26" name="Google Shape;2326;p136"/>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27" name="Google Shape;2327;p136"/>
          <p:cNvPicPr preferRelativeResize="0"/>
          <p:nvPr/>
        </p:nvPicPr>
        <p:blipFill>
          <a:blip r:embed="rId3">
            <a:alphaModFix/>
          </a:blip>
          <a:stretch>
            <a:fillRect/>
          </a:stretch>
        </p:blipFill>
        <p:spPr>
          <a:xfrm>
            <a:off x="13306000" y="575625"/>
            <a:ext cx="10434650" cy="8145950"/>
          </a:xfrm>
          <a:prstGeom prst="rect">
            <a:avLst/>
          </a:prstGeom>
          <a:noFill/>
          <a:ln>
            <a:noFill/>
          </a:ln>
          <a:effectLst>
            <a:outerShdw algn="bl" rotWithShape="0">
              <a:srgbClr val="000000"/>
            </a:outerShdw>
            <a:reflection endPos="30000" dist="38100" dir="5400000" fadeDir="5400012" sy="-100000" algn="bl" rotWithShape="0"/>
          </a:effectLst>
        </p:spPr>
      </p:pic>
      <p:sp>
        <p:nvSpPr>
          <p:cNvPr id="2328" name="Google Shape;2328;p136"/>
          <p:cNvSpPr txBox="1"/>
          <p:nvPr/>
        </p:nvSpPr>
        <p:spPr>
          <a:xfrm>
            <a:off x="828125" y="8721575"/>
            <a:ext cx="22912500" cy="1123500"/>
          </a:xfrm>
          <a:prstGeom prst="rect">
            <a:avLst/>
          </a:prstGeom>
          <a:solidFill>
            <a:srgbClr val="3C78D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100"/>
              <a:t>Presentators: </a:t>
            </a:r>
            <a:r>
              <a:rPr lang="en-US" sz="6100" b="1"/>
              <a:t>K</a:t>
            </a:r>
            <a:r>
              <a:rPr lang="en-US" sz="6100"/>
              <a:t>omal, </a:t>
            </a:r>
            <a:r>
              <a:rPr lang="en-US" sz="6100" b="1"/>
              <a:t>A</a:t>
            </a:r>
            <a:r>
              <a:rPr lang="en-US" sz="6100"/>
              <a:t>ndrew, </a:t>
            </a:r>
            <a:r>
              <a:rPr lang="en-US" sz="6100" b="1"/>
              <a:t>L</a:t>
            </a:r>
            <a:r>
              <a:rPr lang="en-US" sz="6100"/>
              <a:t>ax, </a:t>
            </a:r>
            <a:r>
              <a:rPr lang="en-US" sz="6100" b="1"/>
              <a:t>M</a:t>
            </a:r>
            <a:r>
              <a:rPr lang="en-US" sz="6100"/>
              <a:t>ini, and </a:t>
            </a:r>
            <a:r>
              <a:rPr lang="en-US" sz="6100" b="1"/>
              <a:t>S</a:t>
            </a:r>
            <a:r>
              <a:rPr lang="en-US" sz="6100"/>
              <a:t>antiago </a:t>
            </a:r>
            <a:endParaRPr sz="6100"/>
          </a:p>
        </p:txBody>
      </p:sp>
      <p:sp>
        <p:nvSpPr>
          <p:cNvPr id="2329" name="Google Shape;2329;p136"/>
          <p:cNvSpPr txBox="1">
            <a:spLocks noGrp="1"/>
          </p:cNvSpPr>
          <p:nvPr>
            <p:ph type="title"/>
          </p:nvPr>
        </p:nvSpPr>
        <p:spPr>
          <a:xfrm>
            <a:off x="828125" y="762000"/>
            <a:ext cx="12216900" cy="7959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endParaRPr b="1">
              <a:latin typeface="Roboto"/>
              <a:ea typeface="Roboto"/>
              <a:cs typeface="Roboto"/>
              <a:sym typeface="Roboto"/>
            </a:endParaRPr>
          </a:p>
          <a:p>
            <a:pPr marL="0" lvl="0" indent="0" algn="ctr" rtl="0">
              <a:spcBef>
                <a:spcPts val="0"/>
              </a:spcBef>
              <a:spcAft>
                <a:spcPts val="0"/>
              </a:spcAft>
              <a:buNone/>
            </a:pPr>
            <a:endParaRPr b="1">
              <a:latin typeface="Roboto"/>
              <a:ea typeface="Roboto"/>
              <a:cs typeface="Roboto"/>
              <a:sym typeface="Roboto"/>
            </a:endParaRPr>
          </a:p>
          <a:p>
            <a:pPr marL="0" lvl="0" indent="0" algn="ctr" rtl="0">
              <a:spcBef>
                <a:spcPts val="0"/>
              </a:spcBef>
              <a:spcAft>
                <a:spcPts val="0"/>
              </a:spcAft>
              <a:buNone/>
            </a:pPr>
            <a:r>
              <a:rPr lang="en-US" b="1">
                <a:latin typeface="Roboto"/>
                <a:ea typeface="Roboto"/>
                <a:cs typeface="Roboto"/>
                <a:sym typeface="Roboto"/>
              </a:rPr>
              <a:t>Final Engagement</a:t>
            </a:r>
            <a:endParaRPr>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2421" name="Google Shape;2421;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Hardening Against CPU Excess Usage on Target 1</a:t>
            </a:r>
            <a:endParaRPr b="1">
              <a:latin typeface="Roboto"/>
              <a:ea typeface="Roboto"/>
              <a:cs typeface="Roboto"/>
              <a:sym typeface="Roboto"/>
            </a:endParaRPr>
          </a:p>
        </p:txBody>
      </p:sp>
      <p:sp>
        <p:nvSpPr>
          <p:cNvPr id="2422" name="Google Shape;2422;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423" name="Google Shape;2423;p147"/>
          <p:cNvSpPr txBox="1">
            <a:spLocks noGrp="1"/>
          </p:cNvSpPr>
          <p:nvPr>
            <p:ph type="body" idx="3"/>
          </p:nvPr>
        </p:nvSpPr>
        <p:spPr>
          <a:xfrm>
            <a:off x="879850" y="2257825"/>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Patch Commands</a:t>
            </a:r>
            <a:endParaRPr sz="4400" b="1">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highlight>
                  <a:srgbClr val="6FA8DC"/>
                </a:highlight>
              </a:rPr>
              <a:t>sudo apt update &amp;&amp; sudo apt -y upgrade  (Update/Upgrade Software)</a:t>
            </a:r>
            <a:endParaRPr sz="4400">
              <a:solidFill>
                <a:schemeClr val="dk1"/>
              </a:solidFill>
              <a:highlight>
                <a:srgbClr val="6FA8DC"/>
              </a:highlight>
            </a:endParaRPr>
          </a:p>
          <a:p>
            <a:pPr marL="457200" lvl="0" indent="-508000" algn="l" rtl="0">
              <a:lnSpc>
                <a:spcPct val="115000"/>
              </a:lnSpc>
              <a:spcBef>
                <a:spcPts val="0"/>
              </a:spcBef>
              <a:spcAft>
                <a:spcPts val="0"/>
              </a:spcAft>
              <a:buClr>
                <a:schemeClr val="dk1"/>
              </a:buClr>
              <a:buSzPts val="4400"/>
              <a:buChar char="●"/>
            </a:pPr>
            <a:r>
              <a:rPr lang="en-US" sz="4400">
                <a:solidFill>
                  <a:schemeClr val="dk1"/>
                </a:solidFill>
                <a:highlight>
                  <a:srgbClr val="6FA8DC"/>
                </a:highlight>
              </a:rPr>
              <a:t>sudo apt purge application								 (Removing and Re-Installing apps)</a:t>
            </a:r>
            <a:endParaRPr sz="4400">
              <a:solidFill>
                <a:schemeClr val="dk1"/>
              </a:solidFill>
              <a:highlight>
                <a:srgbClr val="6FA8DC"/>
              </a:highlight>
            </a:endParaRPr>
          </a:p>
          <a:p>
            <a:pPr marL="457200" lvl="0" indent="-508000" algn="l" rtl="0">
              <a:lnSpc>
                <a:spcPct val="115000"/>
              </a:lnSpc>
              <a:spcBef>
                <a:spcPts val="0"/>
              </a:spcBef>
              <a:spcAft>
                <a:spcPts val="0"/>
              </a:spcAft>
              <a:buClr>
                <a:schemeClr val="dk1"/>
              </a:buClr>
              <a:buSzPts val="4400"/>
              <a:buChar char="●"/>
            </a:pPr>
            <a:r>
              <a:rPr lang="en-US" sz="4400">
                <a:solidFill>
                  <a:schemeClr val="dk1"/>
                </a:solidFill>
                <a:highlight>
                  <a:srgbClr val="6FA8DC"/>
                </a:highlight>
              </a:rPr>
              <a:t>sudo apt update</a:t>
            </a:r>
            <a:endParaRPr sz="4400">
              <a:solidFill>
                <a:schemeClr val="dk1"/>
              </a:solidFill>
              <a:highlight>
                <a:srgbClr val="6FA8DC"/>
              </a:highlight>
            </a:endParaRPr>
          </a:p>
          <a:p>
            <a:pPr marL="457200" lvl="0" indent="-508000" algn="l" rtl="0">
              <a:lnSpc>
                <a:spcPct val="115000"/>
              </a:lnSpc>
              <a:spcBef>
                <a:spcPts val="0"/>
              </a:spcBef>
              <a:spcAft>
                <a:spcPts val="0"/>
              </a:spcAft>
              <a:buClr>
                <a:schemeClr val="dk1"/>
              </a:buClr>
              <a:buSzPts val="4400"/>
              <a:buChar char="●"/>
            </a:pPr>
            <a:r>
              <a:rPr lang="en-US" sz="4400">
                <a:solidFill>
                  <a:schemeClr val="dk1"/>
                </a:solidFill>
                <a:highlight>
                  <a:srgbClr val="6FA8DC"/>
                </a:highlight>
              </a:rPr>
              <a:t>sudo apt install application</a:t>
            </a:r>
            <a:endParaRPr sz="4400">
              <a:solidFill>
                <a:schemeClr val="dk1"/>
              </a:solidFill>
              <a:highlight>
                <a:srgbClr val="6FA8DC"/>
              </a:highlight>
            </a:endParaRPr>
          </a:p>
          <a:p>
            <a:pPr marL="0" lvl="0" indent="0" algn="l" rtl="0">
              <a:lnSpc>
                <a:spcPct val="115000"/>
              </a:lnSpc>
              <a:spcBef>
                <a:spcPts val="1200"/>
              </a:spcBef>
              <a:spcAft>
                <a:spcPts val="0"/>
              </a:spcAft>
              <a:buClr>
                <a:schemeClr val="dk1"/>
              </a:buClr>
              <a:buSzPts val="1100"/>
              <a:buFont typeface="Arial"/>
              <a:buNone/>
            </a:pPr>
            <a:endParaRPr sz="4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4400">
                <a:solidFill>
                  <a:schemeClr val="dk1"/>
                </a:solidFill>
              </a:rPr>
              <a:t>Some of the issue to high CPU usage can be related to not updated/upgraded software that might have new patches that make the software more efficient. Another problem could be improperly installed code. By using the patch above one can update all the system software. If this does not work then we can move on by uninstalling and reinstalling the given program, to see if the issue was a problem in the way it was originally installed.</a:t>
            </a:r>
            <a:endParaRPr sz="4400">
              <a:solidFill>
                <a:schemeClr val="dk1"/>
              </a:solidFill>
            </a:endParaRPr>
          </a:p>
          <a:p>
            <a:pPr marL="1371600" lvl="0" indent="0" algn="l" rtl="0">
              <a:spcBef>
                <a:spcPts val="1200"/>
              </a:spcBef>
              <a:spcAft>
                <a:spcPts val="1200"/>
              </a:spcAft>
              <a:buNone/>
            </a:pPr>
            <a:endParaRPr sz="4400" i="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Implementing Patches with Ansible</a:t>
            </a:r>
            <a:endParaRPr b="1">
              <a:latin typeface="Roboto"/>
              <a:ea typeface="Roboto"/>
              <a:cs typeface="Roboto"/>
              <a:sym typeface="Roboto"/>
            </a:endParaRPr>
          </a:p>
        </p:txBody>
      </p:sp>
      <p:sp>
        <p:nvSpPr>
          <p:cNvPr id="2429" name="Google Shape;2429;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430" name="Google Shape;2430;p1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Playbook Overview</a:t>
            </a:r>
            <a:endParaRPr sz="4400">
              <a:solidFill>
                <a:schemeClr val="dk1"/>
              </a:solidFill>
            </a:endParaRPr>
          </a:p>
          <a:p>
            <a:pPr marL="0" lvl="0" indent="0" algn="l" rtl="0">
              <a:spcBef>
                <a:spcPts val="1200"/>
              </a:spcBef>
              <a:spcAft>
                <a:spcPts val="0"/>
              </a:spcAft>
              <a:buNone/>
            </a:pPr>
            <a:endParaRPr sz="4400">
              <a:solidFill>
                <a:schemeClr val="dk1"/>
              </a:solidFill>
            </a:endParaRPr>
          </a:p>
          <a:p>
            <a:pPr marL="0" lvl="0" indent="0" algn="l" rtl="0">
              <a:spcBef>
                <a:spcPts val="1200"/>
              </a:spcBef>
              <a:spcAft>
                <a:spcPts val="0"/>
              </a:spcAft>
              <a:buNone/>
            </a:pPr>
            <a:r>
              <a:rPr lang="en-US" sz="4400">
                <a:solidFill>
                  <a:schemeClr val="dk1"/>
                </a:solidFill>
              </a:rPr>
              <a:t>Ansible is an efficient way for patching multiple</a:t>
            </a:r>
            <a:endParaRPr sz="4400">
              <a:solidFill>
                <a:schemeClr val="dk1"/>
              </a:solidFill>
            </a:endParaRPr>
          </a:p>
          <a:p>
            <a:pPr marL="0" lvl="0" indent="0" algn="l" rtl="0">
              <a:spcBef>
                <a:spcPts val="1200"/>
              </a:spcBef>
              <a:spcAft>
                <a:spcPts val="0"/>
              </a:spcAft>
              <a:buNone/>
            </a:pPr>
            <a:r>
              <a:rPr lang="en-US" sz="4400">
                <a:solidFill>
                  <a:schemeClr val="dk1"/>
                </a:solidFill>
              </a:rPr>
              <a:t>machines on a given network that have the same</a:t>
            </a:r>
            <a:endParaRPr sz="4400">
              <a:solidFill>
                <a:schemeClr val="dk1"/>
              </a:solidFill>
            </a:endParaRPr>
          </a:p>
          <a:p>
            <a:pPr marL="0" lvl="0" indent="0" algn="l" rtl="0">
              <a:spcBef>
                <a:spcPts val="1200"/>
              </a:spcBef>
              <a:spcAft>
                <a:spcPts val="0"/>
              </a:spcAft>
              <a:buNone/>
            </a:pPr>
            <a:r>
              <a:rPr lang="en-US" sz="4400">
                <a:solidFill>
                  <a:schemeClr val="dk1"/>
                </a:solidFill>
              </a:rPr>
              <a:t>vulnerability.</a:t>
            </a:r>
            <a:endParaRPr sz="4400">
              <a:solidFill>
                <a:schemeClr val="dk1"/>
              </a:solidFill>
            </a:endParaRPr>
          </a:p>
          <a:p>
            <a:pPr marL="0" lvl="0" indent="0" algn="l" rtl="0">
              <a:spcBef>
                <a:spcPts val="1200"/>
              </a:spcBef>
              <a:spcAft>
                <a:spcPts val="0"/>
              </a:spcAft>
              <a:buNone/>
            </a:pPr>
            <a:endParaRPr sz="4400">
              <a:solidFill>
                <a:schemeClr val="dk1"/>
              </a:solidFill>
            </a:endParaRPr>
          </a:p>
          <a:p>
            <a:pPr marL="0" lvl="0" indent="0" algn="l" rtl="0">
              <a:spcBef>
                <a:spcPts val="1200"/>
              </a:spcBef>
              <a:spcAft>
                <a:spcPts val="0"/>
              </a:spcAft>
              <a:buNone/>
            </a:pPr>
            <a:r>
              <a:rPr lang="en-US" sz="4400">
                <a:solidFill>
                  <a:schemeClr val="dk1"/>
                </a:solidFill>
              </a:rPr>
              <a:t>As seen by the sudo code on the right, this is a </a:t>
            </a:r>
            <a:endParaRPr sz="4400">
              <a:solidFill>
                <a:schemeClr val="dk1"/>
              </a:solidFill>
            </a:endParaRPr>
          </a:p>
          <a:p>
            <a:pPr marL="0" lvl="0" indent="0" algn="l" rtl="0">
              <a:spcBef>
                <a:spcPts val="1200"/>
              </a:spcBef>
              <a:spcAft>
                <a:spcPts val="1200"/>
              </a:spcAft>
              <a:buNone/>
            </a:pPr>
            <a:r>
              <a:rPr lang="en-US" sz="4400">
                <a:solidFill>
                  <a:schemeClr val="dk1"/>
                </a:solidFill>
              </a:rPr>
              <a:t>general example on how to patch against high CPU</a:t>
            </a:r>
            <a:br>
              <a:rPr lang="en-US" sz="4400">
                <a:solidFill>
                  <a:schemeClr val="dk1"/>
                </a:solidFill>
              </a:rPr>
            </a:br>
            <a:r>
              <a:rPr lang="en-US" sz="4400">
                <a:solidFill>
                  <a:schemeClr val="dk1"/>
                </a:solidFill>
              </a:rPr>
              <a:t>usage.</a:t>
            </a:r>
            <a:endParaRPr sz="4400">
              <a:solidFill>
                <a:schemeClr val="dk1"/>
              </a:solidFill>
            </a:endParaRPr>
          </a:p>
        </p:txBody>
      </p:sp>
      <p:pic>
        <p:nvPicPr>
          <p:cNvPr id="2431" name="Google Shape;2431;p148"/>
          <p:cNvPicPr preferRelativeResize="0"/>
          <p:nvPr/>
        </p:nvPicPr>
        <p:blipFill rotWithShape="1">
          <a:blip r:embed="rId3">
            <a:alphaModFix/>
          </a:blip>
          <a:srcRect t="7313" b="17128"/>
          <a:stretch/>
        </p:blipFill>
        <p:spPr>
          <a:xfrm>
            <a:off x="14513275" y="3245300"/>
            <a:ext cx="8658550" cy="7225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13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Table of Contents</a:t>
            </a:r>
            <a:endParaRPr/>
          </a:p>
        </p:txBody>
      </p:sp>
      <p:sp>
        <p:nvSpPr>
          <p:cNvPr id="2336" name="Google Shape;2336;p1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2337" name="Google Shape;2337;p13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38" name="Google Shape;2338;p13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2339" name="Google Shape;2339;p137"/>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Network Topology &amp; Critical Vulnerabilities</a:t>
            </a:r>
            <a:endParaRPr b="1"/>
          </a:p>
        </p:txBody>
      </p:sp>
      <p:sp>
        <p:nvSpPr>
          <p:cNvPr id="2340" name="Google Shape;2340;p137"/>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Alerts Implemented</a:t>
            </a:r>
            <a:endParaRPr/>
          </a:p>
        </p:txBody>
      </p:sp>
      <p:sp>
        <p:nvSpPr>
          <p:cNvPr id="2341" name="Google Shape;2341;p137"/>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Hardening</a:t>
            </a:r>
            <a:endParaRPr/>
          </a:p>
        </p:txBody>
      </p:sp>
      <p:sp>
        <p:nvSpPr>
          <p:cNvPr id="2342" name="Google Shape;2342;p137"/>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solidFill>
                  <a:schemeClr val="dk1"/>
                </a:solidFill>
              </a:rPr>
              <a:t>Implementing Patches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139"/>
          <p:cNvSpPr txBox="1">
            <a:spLocks noGrp="1"/>
          </p:cNvSpPr>
          <p:nvPr>
            <p:ph type="body" idx="2"/>
          </p:nvPr>
        </p:nvSpPr>
        <p:spPr>
          <a:xfrm>
            <a:off x="307587" y="2427933"/>
            <a:ext cx="17860800" cy="10393500"/>
          </a:xfrm>
          <a:prstGeom prst="rect">
            <a:avLst/>
          </a:prstGeom>
          <a:solidFill>
            <a:srgbClr val="1D8BE6">
              <a:alpha val="14530"/>
            </a:srgbClr>
          </a:solidFill>
        </p:spPr>
        <p:txBody>
          <a:bodyPr spcFirstLastPara="1" wrap="square" lIns="1219000" tIns="0" rIns="1219000" bIns="2437975" anchor="t" anchorCtr="0">
            <a:noAutofit/>
          </a:bodyPr>
          <a:lstStyle/>
          <a:p>
            <a:pPr marL="0" lvl="0" indent="0" algn="l" rtl="0">
              <a:spcBef>
                <a:spcPts val="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Clr>
                <a:schemeClr val="dk1"/>
              </a:buClr>
              <a:buSzPts val="2900"/>
              <a:buFont typeface="Arial"/>
              <a:buNone/>
            </a:pPr>
            <a:endParaRPr/>
          </a:p>
          <a:p>
            <a:pPr marL="0" lvl="0" indent="0" algn="l" rtl="0">
              <a:spcBef>
                <a:spcPts val="2100"/>
              </a:spcBef>
              <a:spcAft>
                <a:spcPts val="0"/>
              </a:spcAft>
              <a:buClr>
                <a:schemeClr val="dk1"/>
              </a:buClr>
              <a:buSzPts val="2900"/>
              <a:buFont typeface="Arial"/>
              <a:buNone/>
            </a:pPr>
            <a:endParaRPr/>
          </a:p>
          <a:p>
            <a:pPr marL="0" lvl="0" indent="0" algn="l" rtl="0">
              <a:spcBef>
                <a:spcPts val="2100"/>
              </a:spcBef>
              <a:spcAft>
                <a:spcPts val="2100"/>
              </a:spcAft>
              <a:buNone/>
            </a:pPr>
            <a:endParaRPr/>
          </a:p>
        </p:txBody>
      </p:sp>
      <p:sp>
        <p:nvSpPr>
          <p:cNvPr id="2355" name="Google Shape;2355;p139"/>
          <p:cNvSpPr txBox="1">
            <a:spLocks noGrp="1"/>
          </p:cNvSpPr>
          <p:nvPr>
            <p:ph type="subTitle" idx="3"/>
          </p:nvPr>
        </p:nvSpPr>
        <p:spPr>
          <a:xfrm>
            <a:off x="18811900" y="2427933"/>
            <a:ext cx="4836300" cy="100929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sz="2900">
                <a:solidFill>
                  <a:schemeClr val="dk1"/>
                </a:solidFill>
                <a:latin typeface="Roboto Black"/>
                <a:ea typeface="Roboto Black"/>
                <a:cs typeface="Roboto Black"/>
                <a:sym typeface="Roboto Black"/>
              </a:rPr>
              <a:t>Network</a:t>
            </a:r>
            <a:endParaRPr sz="2900" b="1">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Address Range:192.168.1.0/24</a:t>
            </a: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Netmask:255.255.255.0</a:t>
            </a: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Gateway:192.168.1.1</a:t>
            </a:r>
            <a:endParaRPr>
              <a:solidFill>
                <a:schemeClr val="dk1"/>
              </a:solidFill>
            </a:endParaRPr>
          </a:p>
          <a:p>
            <a:pPr marL="0" lvl="0" indent="0" algn="l" rtl="0">
              <a:spcBef>
                <a:spcPts val="0"/>
              </a:spcBef>
              <a:spcAft>
                <a:spcPts val="0"/>
              </a:spcAft>
              <a:buClr>
                <a:schemeClr val="dk1"/>
              </a:buClr>
              <a:buSzPts val="2900"/>
              <a:buFont typeface="Arial"/>
              <a:buNone/>
            </a:pPr>
            <a:endParaRPr>
              <a:solidFill>
                <a:schemeClr val="dk1"/>
              </a:solidFill>
            </a:endParaRPr>
          </a:p>
          <a:p>
            <a:pPr marL="0" lvl="0" indent="0" algn="l" rtl="0">
              <a:spcBef>
                <a:spcPts val="0"/>
              </a:spcBef>
              <a:spcAft>
                <a:spcPts val="0"/>
              </a:spcAft>
              <a:buClr>
                <a:schemeClr val="dk1"/>
              </a:buClr>
              <a:buSzPts val="2900"/>
              <a:buFont typeface="Arial"/>
              <a:buNone/>
            </a:pPr>
            <a:r>
              <a:rPr lang="en-US" sz="2900">
                <a:solidFill>
                  <a:schemeClr val="dk1"/>
                </a:solidFill>
                <a:latin typeface="Roboto Black"/>
                <a:ea typeface="Roboto Black"/>
                <a:cs typeface="Roboto Black"/>
                <a:sym typeface="Roboto Black"/>
              </a:rPr>
              <a:t>Machines</a:t>
            </a:r>
            <a:endParaRPr sz="2900">
              <a:solidFill>
                <a:schemeClr val="dk1"/>
              </a:solidFill>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r>
              <a:rPr lang="en-US">
                <a:solidFill>
                  <a:schemeClr val="dk1"/>
                </a:solidFill>
              </a:rPr>
              <a:t>IPv4:192.168.1.100</a:t>
            </a: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OS: Linux</a:t>
            </a: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Hostname: ELK</a:t>
            </a:r>
            <a:endParaRPr>
              <a:solidFill>
                <a:schemeClr val="dk1"/>
              </a:solidFill>
            </a:endParaRPr>
          </a:p>
          <a:p>
            <a:pPr marL="0" lvl="0" indent="0" algn="l" rtl="0">
              <a:spcBef>
                <a:spcPts val="0"/>
              </a:spcBef>
              <a:spcAft>
                <a:spcPts val="0"/>
              </a:spcAft>
              <a:buClr>
                <a:schemeClr val="dk1"/>
              </a:buClr>
              <a:buSzPts val="2900"/>
              <a:buFont typeface="Arial"/>
              <a:buNone/>
            </a:pP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IPv4:192.168.1.110</a:t>
            </a: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OS: Linux</a:t>
            </a: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Hostname: Target 1</a:t>
            </a:r>
            <a:endParaRPr>
              <a:solidFill>
                <a:schemeClr val="dk1"/>
              </a:solidFill>
            </a:endParaRPr>
          </a:p>
          <a:p>
            <a:pPr marL="0" lvl="0" indent="0" algn="l" rtl="0">
              <a:spcBef>
                <a:spcPts val="0"/>
              </a:spcBef>
              <a:spcAft>
                <a:spcPts val="0"/>
              </a:spcAft>
              <a:buClr>
                <a:schemeClr val="dk1"/>
              </a:buClr>
              <a:buSzPts val="2900"/>
              <a:buFont typeface="Arial"/>
              <a:buNone/>
            </a:pP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IPv4:192.168.1.105</a:t>
            </a: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OS: Windows </a:t>
            </a: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Hostname: Capstone</a:t>
            </a:r>
            <a:endParaRPr>
              <a:solidFill>
                <a:schemeClr val="dk1"/>
              </a:solidFill>
            </a:endParaRPr>
          </a:p>
          <a:p>
            <a:pPr marL="0" lvl="0" indent="0" algn="l" rtl="0">
              <a:spcBef>
                <a:spcPts val="0"/>
              </a:spcBef>
              <a:spcAft>
                <a:spcPts val="0"/>
              </a:spcAft>
              <a:buClr>
                <a:schemeClr val="dk1"/>
              </a:buClr>
              <a:buSzPts val="2900"/>
              <a:buFont typeface="Arial"/>
              <a:buNone/>
            </a:pP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IPv4:192.168.1.90</a:t>
            </a: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OS: Kali Linux</a:t>
            </a:r>
            <a:endParaRPr>
              <a:solidFill>
                <a:schemeClr val="dk1"/>
              </a:solidFill>
            </a:endParaRPr>
          </a:p>
          <a:p>
            <a:pPr marL="0" lvl="0" indent="0" algn="l" rtl="0">
              <a:spcBef>
                <a:spcPts val="0"/>
              </a:spcBef>
              <a:spcAft>
                <a:spcPts val="0"/>
              </a:spcAft>
              <a:buClr>
                <a:schemeClr val="dk1"/>
              </a:buClr>
              <a:buSzPts val="2900"/>
              <a:buFont typeface="Arial"/>
              <a:buNone/>
            </a:pPr>
            <a:r>
              <a:rPr lang="en-US">
                <a:solidFill>
                  <a:schemeClr val="dk1"/>
                </a:solidFill>
              </a:rPr>
              <a:t>Hostname: Kali</a:t>
            </a:r>
            <a:endParaRPr sz="2900">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None/>
            </a:pPr>
            <a:endParaRPr/>
          </a:p>
        </p:txBody>
      </p:sp>
      <p:sp>
        <p:nvSpPr>
          <p:cNvPr id="2356" name="Google Shape;2356;p139"/>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sp>
        <p:nvSpPr>
          <p:cNvPr id="2357" name="Google Shape;2357;p139"/>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58" name="Google Shape;2358;p139"/>
          <p:cNvPicPr preferRelativeResize="0"/>
          <p:nvPr/>
        </p:nvPicPr>
        <p:blipFill rotWithShape="1">
          <a:blip r:embed="rId3">
            <a:alphaModFix/>
          </a:blip>
          <a:srcRect t="6544" b="1281"/>
          <a:stretch/>
        </p:blipFill>
        <p:spPr>
          <a:xfrm>
            <a:off x="1520825" y="2506225"/>
            <a:ext cx="14865691" cy="10315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p140"/>
          <p:cNvSpPr txBox="1">
            <a:spLocks noGrp="1"/>
          </p:cNvSpPr>
          <p:nvPr>
            <p:ph type="title"/>
          </p:nvPr>
        </p:nvSpPr>
        <p:spPr>
          <a:xfrm>
            <a:off x="-46766" y="5040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64" name="Google Shape;2364;p1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4</a:t>
            </a:fld>
            <a:endParaRPr/>
          </a:p>
        </p:txBody>
      </p:sp>
      <p:sp>
        <p:nvSpPr>
          <p:cNvPr id="2365" name="Google Shape;2365;p140"/>
          <p:cNvSpPr txBox="1">
            <a:spLocks noGrp="1"/>
          </p:cNvSpPr>
          <p:nvPr>
            <p:ph type="body" idx="3"/>
          </p:nvPr>
        </p:nvSpPr>
        <p:spPr>
          <a:xfrm>
            <a:off x="703375" y="1693150"/>
            <a:ext cx="22942800" cy="9866700"/>
          </a:xfrm>
          <a:prstGeom prst="rect">
            <a:avLst/>
          </a:prstGeom>
        </p:spPr>
        <p:txBody>
          <a:bodyPr spcFirstLastPara="1" wrap="square" lIns="1219000" tIns="0" rIns="1219000" bIns="2437975" anchor="t" anchorCtr="0">
            <a:noAutofit/>
          </a:bodyPr>
          <a:lstStyle/>
          <a:p>
            <a:pPr marL="0" lvl="0" indent="-68580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66" name="Google Shape;2366;p140"/>
          <p:cNvGraphicFramePr/>
          <p:nvPr/>
        </p:nvGraphicFramePr>
        <p:xfrm>
          <a:off x="493800" y="2546225"/>
          <a:ext cx="23576400" cy="10590910"/>
        </p:xfrm>
        <a:graphic>
          <a:graphicData uri="http://schemas.openxmlformats.org/drawingml/2006/table">
            <a:tbl>
              <a:tblPr>
                <a:noFill/>
                <a:tableStyleId>{C07A6671-78A9-4C9C-9DA7-4B50E9CFBAB9}</a:tableStyleId>
              </a:tblPr>
              <a:tblGrid>
                <a:gridCol w="7858800">
                  <a:extLst>
                    <a:ext uri="{9D8B030D-6E8A-4147-A177-3AD203B41FA5}">
                      <a16:colId xmlns:a16="http://schemas.microsoft.com/office/drawing/2014/main" val="20000"/>
                    </a:ext>
                  </a:extLst>
                </a:gridCol>
                <a:gridCol w="7858800">
                  <a:extLst>
                    <a:ext uri="{9D8B030D-6E8A-4147-A177-3AD203B41FA5}">
                      <a16:colId xmlns:a16="http://schemas.microsoft.com/office/drawing/2014/main" val="20001"/>
                    </a:ext>
                  </a:extLst>
                </a:gridCol>
                <a:gridCol w="7858800">
                  <a:extLst>
                    <a:ext uri="{9D8B030D-6E8A-4147-A177-3AD203B41FA5}">
                      <a16:colId xmlns:a16="http://schemas.microsoft.com/office/drawing/2014/main" val="20002"/>
                    </a:ext>
                  </a:extLst>
                </a:gridCol>
              </a:tblGrid>
              <a:tr h="82265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132275">
                <a:tc>
                  <a:txBody>
                    <a:bodyPr/>
                    <a:lstStyle/>
                    <a:p>
                      <a:pPr marL="0" lvl="0" indent="0" algn="ctr" rtl="0">
                        <a:spcBef>
                          <a:spcPts val="0"/>
                        </a:spcBef>
                        <a:spcAft>
                          <a:spcPts val="0"/>
                        </a:spcAft>
                        <a:buNone/>
                      </a:pPr>
                      <a:r>
                        <a:rPr lang="en-US" sz="4400">
                          <a:latin typeface="Roboto"/>
                          <a:ea typeface="Roboto"/>
                          <a:cs typeface="Roboto"/>
                          <a:sym typeface="Roboto"/>
                        </a:rPr>
                        <a:t>CWE-400</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DDOS</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Crash, Exit, or Restart; DoS: Resource Consumption (CPU); DoS: Resource Consumption (Memory); DoS: Resource Consumption (Other)</a:t>
                      </a:r>
                      <a:endParaRPr sz="33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621100">
                <a:tc>
                  <a:txBody>
                    <a:bodyPr/>
                    <a:lstStyle/>
                    <a:p>
                      <a:pPr marL="0" lvl="0" indent="0" algn="ctr" rtl="0">
                        <a:spcBef>
                          <a:spcPts val="0"/>
                        </a:spcBef>
                        <a:spcAft>
                          <a:spcPts val="0"/>
                        </a:spcAft>
                        <a:buNone/>
                      </a:pPr>
                      <a:r>
                        <a:rPr lang="en-US" sz="4400">
                          <a:latin typeface="Roboto"/>
                          <a:ea typeface="Roboto"/>
                          <a:cs typeface="Roboto"/>
                          <a:sym typeface="Roboto"/>
                        </a:rPr>
                        <a:t>CWE-307</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Brute force attack</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An attacker could perform an arbitrary number of authentication attempts using different passwords, and eventually gain access to the targeted account.</a:t>
                      </a:r>
                      <a:endParaRPr sz="33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082350">
                <a:tc>
                  <a:txBody>
                    <a:bodyPr/>
                    <a:lstStyle/>
                    <a:p>
                      <a:pPr marL="0" lvl="0" indent="0" algn="ctr" rtl="0">
                        <a:spcBef>
                          <a:spcPts val="0"/>
                        </a:spcBef>
                        <a:spcAft>
                          <a:spcPts val="0"/>
                        </a:spcAft>
                        <a:buNone/>
                      </a:pPr>
                      <a:r>
                        <a:rPr lang="en-US" sz="4400">
                          <a:latin typeface="Roboto"/>
                          <a:ea typeface="Roboto"/>
                          <a:cs typeface="Roboto"/>
                          <a:sym typeface="Roboto"/>
                        </a:rPr>
                        <a:t>CWE-89</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SQL Injection</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200">
                          <a:latin typeface="Roboto"/>
                          <a:ea typeface="Roboto"/>
                          <a:cs typeface="Roboto"/>
                          <a:sym typeface="Roboto"/>
                        </a:rPr>
                        <a:t>Since SQL databases generally hold sensitive data, loss of confidentiality is a frequent problem with SQL injection vulnerabilities.</a:t>
                      </a:r>
                      <a:endParaRPr sz="32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788300">
                <a:tc>
                  <a:txBody>
                    <a:bodyPr/>
                    <a:lstStyle/>
                    <a:p>
                      <a:pPr marL="0" lvl="0" indent="0" algn="ctr" rtl="0">
                        <a:spcBef>
                          <a:spcPts val="0"/>
                        </a:spcBef>
                        <a:spcAft>
                          <a:spcPts val="0"/>
                        </a:spcAft>
                        <a:buNone/>
                      </a:pPr>
                      <a:r>
                        <a:rPr lang="en-US" sz="4400">
                          <a:latin typeface="Roboto"/>
                          <a:ea typeface="Roboto"/>
                          <a:cs typeface="Roboto"/>
                          <a:sym typeface="Roboto"/>
                        </a:rPr>
                        <a:t>CWE - 22</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File Inclusion Exploits</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800">
                          <a:latin typeface="Roboto"/>
                          <a:ea typeface="Roboto"/>
                          <a:cs typeface="Roboto"/>
                          <a:sym typeface="Roboto"/>
                        </a:rPr>
                        <a:t>File inclusion exploits happen when vulnerable PHP code is used to load remote files that are in the server. File inclusion exploits are one of the most common ways an attacker can gain access to wp-config.php which is in fact the WordPress configuration file.</a:t>
                      </a:r>
                      <a:endParaRPr sz="28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14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Excessive HTTP Errors</a:t>
            </a:r>
            <a:endParaRPr/>
          </a:p>
        </p:txBody>
      </p:sp>
      <p:sp>
        <p:nvSpPr>
          <p:cNvPr id="2378" name="Google Shape;2378;p1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2379" name="Google Shape;2379;p142"/>
          <p:cNvSpPr txBox="1">
            <a:spLocks noGrp="1"/>
          </p:cNvSpPr>
          <p:nvPr>
            <p:ph type="body" idx="3"/>
          </p:nvPr>
        </p:nvSpPr>
        <p:spPr>
          <a:xfrm>
            <a:off x="703375" y="1757375"/>
            <a:ext cx="22942800" cy="104046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5500" b="1">
                <a:solidFill>
                  <a:srgbClr val="202124"/>
                </a:solidFill>
                <a:highlight>
                  <a:srgbClr val="FFFFFF"/>
                </a:highlight>
              </a:rPr>
              <a:t>Queries packetbeat indices for http status code responses</a:t>
            </a:r>
            <a:endParaRPr sz="8900" b="1">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Metric :</a:t>
            </a:r>
            <a:r>
              <a:rPr lang="en-US" sz="4400">
                <a:solidFill>
                  <a:schemeClr val="dk1"/>
                </a:solidFill>
              </a:rPr>
              <a:t> Packetbeat</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What is the threshold it fires at?</a:t>
            </a:r>
            <a:r>
              <a:rPr lang="en-US" sz="4400">
                <a:solidFill>
                  <a:schemeClr val="dk1"/>
                </a:solidFill>
              </a:rPr>
              <a:t> </a:t>
            </a:r>
            <a:r>
              <a:rPr lang="en-US" sz="4300">
                <a:solidFill>
                  <a:srgbClr val="202124"/>
                </a:solidFill>
                <a:highlight>
                  <a:srgbClr val="FFFFFF"/>
                </a:highlight>
              </a:rPr>
              <a:t>Triggers when the grouped count over top 5 https status response code exceeds 400 in the last  5 minutes</a:t>
            </a:r>
            <a:endParaRPr sz="77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380" name="Google Shape;2380;p142"/>
          <p:cNvPicPr preferRelativeResize="0"/>
          <p:nvPr/>
        </p:nvPicPr>
        <p:blipFill>
          <a:blip r:embed="rId3">
            <a:alphaModFix/>
          </a:blip>
          <a:stretch>
            <a:fillRect/>
          </a:stretch>
        </p:blipFill>
        <p:spPr>
          <a:xfrm>
            <a:off x="703375" y="5665300"/>
            <a:ext cx="23385350" cy="6496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14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solidFill>
                  <a:schemeClr val="dk1"/>
                </a:solidFill>
              </a:rPr>
              <a:t>HTTP Request Size </a:t>
            </a:r>
            <a:endParaRPr/>
          </a:p>
        </p:txBody>
      </p:sp>
      <p:sp>
        <p:nvSpPr>
          <p:cNvPr id="2386" name="Google Shape;2386;p1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2387" name="Google Shape;2387;p14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0"/>
              </a:spcBef>
              <a:spcAft>
                <a:spcPts val="0"/>
              </a:spcAft>
              <a:buClr>
                <a:schemeClr val="dk1"/>
              </a:buClr>
              <a:buSzPts val="4400"/>
              <a:buChar char="●"/>
            </a:pPr>
            <a:r>
              <a:rPr lang="en-US" sz="4400" b="1">
                <a:solidFill>
                  <a:schemeClr val="dk1"/>
                </a:solidFill>
              </a:rPr>
              <a:t>Metric:</a:t>
            </a:r>
            <a:r>
              <a:rPr lang="en-US" sz="4400">
                <a:solidFill>
                  <a:schemeClr val="dk1"/>
                </a:solidFill>
              </a:rPr>
              <a:t> Packetbeat-7.7.0-2021.03.19-000001</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Threshold: </a:t>
            </a:r>
            <a:r>
              <a:rPr lang="en-US" sz="4400">
                <a:solidFill>
                  <a:schemeClr val="dk1"/>
                </a:solidFill>
              </a:rPr>
              <a:t>Total Http requests bytes is above 3500 for last minute.</a:t>
            </a: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0" lvl="0" indent="0" algn="l" rtl="0">
              <a:lnSpc>
                <a:spcPct val="115000"/>
              </a:lnSpc>
              <a:spcBef>
                <a:spcPts val="1000"/>
              </a:spcBef>
              <a:spcAft>
                <a:spcPts val="0"/>
              </a:spcAft>
              <a:buNone/>
            </a:pPr>
            <a:r>
              <a:rPr lang="en-US" sz="4400" b="1">
                <a:solidFill>
                  <a:schemeClr val="dk1"/>
                </a:solidFill>
              </a:rPr>
              <a:t>and when fired:</a:t>
            </a:r>
            <a:endParaRPr sz="4400" b="1">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2388" name="Google Shape;2388;p143"/>
          <p:cNvPicPr preferRelativeResize="0"/>
          <p:nvPr/>
        </p:nvPicPr>
        <p:blipFill>
          <a:blip r:embed="rId3">
            <a:alphaModFix/>
          </a:blip>
          <a:stretch>
            <a:fillRect/>
          </a:stretch>
        </p:blipFill>
        <p:spPr>
          <a:xfrm>
            <a:off x="2214650" y="10590463"/>
            <a:ext cx="17678400" cy="1571625"/>
          </a:xfrm>
          <a:prstGeom prst="rect">
            <a:avLst/>
          </a:prstGeom>
          <a:noFill/>
          <a:ln>
            <a:noFill/>
          </a:ln>
        </p:spPr>
      </p:pic>
      <p:pic>
        <p:nvPicPr>
          <p:cNvPr id="2389" name="Google Shape;2389;p143"/>
          <p:cNvPicPr preferRelativeResize="0"/>
          <p:nvPr/>
        </p:nvPicPr>
        <p:blipFill>
          <a:blip r:embed="rId4">
            <a:alphaModFix/>
          </a:blip>
          <a:stretch>
            <a:fillRect/>
          </a:stretch>
        </p:blipFill>
        <p:spPr>
          <a:xfrm>
            <a:off x="2566229" y="4014746"/>
            <a:ext cx="15663896" cy="509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CPU Usage Monitor</a:t>
            </a:r>
            <a:endParaRPr/>
          </a:p>
        </p:txBody>
      </p:sp>
      <p:sp>
        <p:nvSpPr>
          <p:cNvPr id="2395" name="Google Shape;2395;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2396" name="Google Shape;2396;p1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0"/>
              </a:spcBef>
              <a:spcAft>
                <a:spcPts val="0"/>
              </a:spcAft>
              <a:buClr>
                <a:schemeClr val="dk1"/>
              </a:buClr>
              <a:buSzPts val="4400"/>
              <a:buChar char="●"/>
            </a:pPr>
            <a:r>
              <a:rPr lang="en-US" sz="4400" b="1">
                <a:solidFill>
                  <a:schemeClr val="dk1"/>
                </a:solidFill>
              </a:rPr>
              <a:t>Metric:</a:t>
            </a:r>
            <a:r>
              <a:rPr lang="en-US" sz="4400">
                <a:solidFill>
                  <a:schemeClr val="dk1"/>
                </a:solidFill>
              </a:rPr>
              <a:t> Metricbeat</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Threshold:</a:t>
            </a:r>
            <a:r>
              <a:rPr lang="en-US" sz="4400">
                <a:solidFill>
                  <a:schemeClr val="dk1"/>
                </a:solidFill>
              </a:rPr>
              <a:t> When max() of system.process.cpu.total.pct over all documents is above 0.5 for the last 5 minutes</a:t>
            </a: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2397" name="Google Shape;2397;p144"/>
          <p:cNvPicPr preferRelativeResize="0"/>
          <p:nvPr/>
        </p:nvPicPr>
        <p:blipFill rotWithShape="1">
          <a:blip r:embed="rId3">
            <a:alphaModFix/>
          </a:blip>
          <a:srcRect l="23521" t="62302" r="2813" b="26189"/>
          <a:stretch/>
        </p:blipFill>
        <p:spPr>
          <a:xfrm>
            <a:off x="1786239" y="9860325"/>
            <a:ext cx="20805173" cy="2100349"/>
          </a:xfrm>
          <a:prstGeom prst="rect">
            <a:avLst/>
          </a:prstGeom>
          <a:noFill/>
          <a:ln>
            <a:noFill/>
          </a:ln>
        </p:spPr>
      </p:pic>
      <p:pic>
        <p:nvPicPr>
          <p:cNvPr id="2398" name="Google Shape;2398;p144"/>
          <p:cNvPicPr preferRelativeResize="0"/>
          <p:nvPr/>
        </p:nvPicPr>
        <p:blipFill rotWithShape="1">
          <a:blip r:embed="rId4">
            <a:alphaModFix/>
          </a:blip>
          <a:srcRect l="22635" t="32537" r="3705" b="27778"/>
          <a:stretch/>
        </p:blipFill>
        <p:spPr>
          <a:xfrm>
            <a:off x="4379902" y="4862413"/>
            <a:ext cx="15617851" cy="4732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145"/>
          <p:cNvSpPr txBox="1">
            <a:spLocks noGrp="1"/>
          </p:cNvSpPr>
          <p:nvPr>
            <p:ph type="title"/>
          </p:nvPr>
        </p:nvSpPr>
        <p:spPr>
          <a:xfrm>
            <a:off x="-46766" y="5040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Hardening Against Brute-Force Attack on Target 1</a:t>
            </a:r>
            <a:endParaRPr b="1">
              <a:latin typeface="Roboto"/>
              <a:ea typeface="Roboto"/>
              <a:cs typeface="Roboto"/>
              <a:sym typeface="Roboto"/>
            </a:endParaRPr>
          </a:p>
        </p:txBody>
      </p:sp>
      <p:sp>
        <p:nvSpPr>
          <p:cNvPr id="2404" name="Google Shape;2404;p1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405" name="Google Shape;2405;p145"/>
          <p:cNvSpPr txBox="1">
            <a:spLocks noGrp="1"/>
          </p:cNvSpPr>
          <p:nvPr>
            <p:ph type="body" idx="3"/>
          </p:nvPr>
        </p:nvSpPr>
        <p:spPr>
          <a:xfrm>
            <a:off x="703375" y="1118150"/>
            <a:ext cx="22942800" cy="118359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endParaRPr sz="4800"/>
          </a:p>
          <a:p>
            <a:pPr marL="0" lvl="0" indent="0" algn="l" rtl="0">
              <a:lnSpc>
                <a:spcPct val="115000"/>
              </a:lnSpc>
              <a:spcBef>
                <a:spcPts val="1000"/>
              </a:spcBef>
              <a:spcAft>
                <a:spcPts val="0"/>
              </a:spcAft>
              <a:buNone/>
            </a:pPr>
            <a:r>
              <a:rPr lang="en-US" sz="4300" b="1"/>
              <a:t>Patch:</a:t>
            </a:r>
            <a:r>
              <a:rPr lang="en-US" sz="4300"/>
              <a:t> Ensure passwords are complex, use two factor authentication, and make the root user inaccessible via SSH </a:t>
            </a:r>
            <a:endParaRPr sz="4300" i="1"/>
          </a:p>
          <a:p>
            <a:pPr marL="0" lvl="0" indent="0" algn="l" rtl="0">
              <a:lnSpc>
                <a:spcPct val="115000"/>
              </a:lnSpc>
              <a:spcBef>
                <a:spcPts val="1000"/>
              </a:spcBef>
              <a:spcAft>
                <a:spcPts val="0"/>
              </a:spcAft>
              <a:buNone/>
            </a:pPr>
            <a:r>
              <a:rPr lang="en-US" sz="4300" b="1"/>
              <a:t>Why It Works:</a:t>
            </a:r>
            <a:r>
              <a:rPr lang="en-US" sz="4300"/>
              <a:t> Complex passwords are harder to guess and take much longer to guess. Using two factor authentication makes it much harder for malicious parties to get access to the clients server and finally, hackers that can log in to the server through roots account via SSH can cause damage and so it saves trouble to disallow root access via SSH </a:t>
            </a:r>
            <a:endParaRPr sz="4300"/>
          </a:p>
          <a:p>
            <a:pPr marL="0" lvl="0" indent="0" algn="l" rtl="0">
              <a:lnSpc>
                <a:spcPct val="115000"/>
              </a:lnSpc>
              <a:spcBef>
                <a:spcPts val="1000"/>
              </a:spcBef>
              <a:spcAft>
                <a:spcPts val="0"/>
              </a:spcAft>
              <a:buNone/>
            </a:pPr>
            <a:r>
              <a:rPr lang="en-US" sz="4300" b="1"/>
              <a:t>How to install it : </a:t>
            </a:r>
            <a:endParaRPr sz="4300" b="1"/>
          </a:p>
          <a:p>
            <a:pPr marL="0" marR="114300" lvl="0" indent="0" algn="l" rtl="0">
              <a:lnSpc>
                <a:spcPct val="130769"/>
              </a:lnSpc>
              <a:spcBef>
                <a:spcPts val="1000"/>
              </a:spcBef>
              <a:spcAft>
                <a:spcPts val="0"/>
              </a:spcAft>
              <a:buNone/>
            </a:pPr>
            <a:r>
              <a:rPr lang="en-US" sz="4300">
                <a:highlight>
                  <a:srgbClr val="9FC5E8"/>
                </a:highlight>
              </a:rPr>
              <a:t>nano /etc/ssh/sshd_config</a:t>
            </a:r>
            <a:endParaRPr sz="4300">
              <a:highlight>
                <a:srgbClr val="9FC5E8"/>
              </a:highlight>
            </a:endParaRPr>
          </a:p>
          <a:p>
            <a:pPr marL="0" marR="114300" lvl="0" indent="0" algn="l" rtl="0">
              <a:lnSpc>
                <a:spcPct val="130769"/>
              </a:lnSpc>
              <a:spcBef>
                <a:spcPts val="0"/>
              </a:spcBef>
              <a:spcAft>
                <a:spcPts val="0"/>
              </a:spcAft>
              <a:buNone/>
            </a:pPr>
            <a:r>
              <a:rPr lang="en-US" sz="4300">
                <a:highlight>
                  <a:srgbClr val="9FC5E8"/>
                </a:highlight>
              </a:rPr>
              <a:t>(change) #PermitRootLogin yes (to) PermitRootLogin no</a:t>
            </a:r>
            <a:endParaRPr sz="4300">
              <a:highlight>
                <a:srgbClr val="9FC5E8"/>
              </a:highlight>
            </a:endParaRPr>
          </a:p>
          <a:p>
            <a:pPr marL="0" marR="114300" lvl="0" indent="0" algn="l" rtl="0">
              <a:lnSpc>
                <a:spcPct val="130769"/>
              </a:lnSpc>
              <a:spcBef>
                <a:spcPts val="0"/>
              </a:spcBef>
              <a:spcAft>
                <a:spcPts val="0"/>
              </a:spcAft>
              <a:buNone/>
            </a:pPr>
            <a:r>
              <a:rPr lang="en-US" sz="4300">
                <a:highlight>
                  <a:srgbClr val="9FC5E8"/>
                </a:highlight>
              </a:rPr>
              <a:t>/etc/init.d/sshd restart</a:t>
            </a:r>
            <a:endParaRPr sz="4300">
              <a:highlight>
                <a:srgbClr val="9FC5E8"/>
              </a:highlight>
            </a:endParaRPr>
          </a:p>
          <a:p>
            <a:pPr marL="0" marR="114300" lvl="0" indent="0" algn="l" rtl="0">
              <a:lnSpc>
                <a:spcPct val="130769"/>
              </a:lnSpc>
              <a:spcBef>
                <a:spcPts val="0"/>
              </a:spcBef>
              <a:spcAft>
                <a:spcPts val="0"/>
              </a:spcAft>
              <a:buNone/>
            </a:pPr>
            <a:r>
              <a:rPr lang="en-US" sz="4300">
                <a:highlight>
                  <a:srgbClr val="9FC5E8"/>
                </a:highlight>
              </a:rPr>
              <a:t>systemctl restart sshd</a:t>
            </a:r>
            <a:endParaRPr sz="4300">
              <a:highlight>
                <a:srgbClr val="9FC5E8"/>
              </a:highlight>
            </a:endParaRPr>
          </a:p>
          <a:p>
            <a:pPr marL="0" lvl="0" indent="0" algn="l" rtl="0">
              <a:lnSpc>
                <a:spcPct val="171429"/>
              </a:lnSpc>
              <a:spcBef>
                <a:spcPts val="0"/>
              </a:spcBef>
              <a:spcAft>
                <a:spcPts val="0"/>
              </a:spcAft>
              <a:buNone/>
            </a:pPr>
            <a:r>
              <a:rPr lang="en-US" sz="4300">
                <a:highlight>
                  <a:srgbClr val="9FC5E8"/>
                </a:highlight>
              </a:rPr>
              <a:t>service sshd restart</a:t>
            </a:r>
            <a:endParaRPr sz="4300">
              <a:highlight>
                <a:srgbClr val="9FC5E8"/>
              </a:highlight>
            </a:endParaRPr>
          </a:p>
          <a:p>
            <a:pPr marL="114300" marR="114300" lvl="0" indent="0" algn="l" rtl="0">
              <a:lnSpc>
                <a:spcPct val="130769"/>
              </a:lnSpc>
              <a:spcBef>
                <a:spcPts val="0"/>
              </a:spcBef>
              <a:spcAft>
                <a:spcPts val="0"/>
              </a:spcAft>
              <a:buNone/>
            </a:pPr>
            <a:endParaRPr sz="3200">
              <a:solidFill>
                <a:srgbClr val="3366FF"/>
              </a:solidFill>
              <a:latin typeface="Arial"/>
              <a:ea typeface="Arial"/>
              <a:cs typeface="Arial"/>
              <a:sym typeface="Arial"/>
            </a:endParaRPr>
          </a:p>
          <a:p>
            <a:pPr marL="114300" marR="114300" lvl="0" indent="0" algn="l" rtl="0">
              <a:lnSpc>
                <a:spcPct val="130769"/>
              </a:lnSpc>
              <a:spcBef>
                <a:spcPts val="0"/>
              </a:spcBef>
              <a:spcAft>
                <a:spcPts val="0"/>
              </a:spcAft>
              <a:buNone/>
            </a:pPr>
            <a:endParaRPr sz="3500">
              <a:solidFill>
                <a:srgbClr val="3366FF"/>
              </a:solidFill>
              <a:latin typeface="Arial"/>
              <a:ea typeface="Arial"/>
              <a:cs typeface="Arial"/>
              <a:sym typeface="Arial"/>
            </a:endParaRPr>
          </a:p>
          <a:p>
            <a:pPr marL="114300" marR="114300" lvl="0" indent="0" algn="l" rtl="0">
              <a:lnSpc>
                <a:spcPct val="130769"/>
              </a:lnSpc>
              <a:spcBef>
                <a:spcPts val="0"/>
              </a:spcBef>
              <a:spcAft>
                <a:spcPts val="0"/>
              </a:spcAft>
              <a:buClr>
                <a:schemeClr val="dk1"/>
              </a:buClr>
              <a:buSzPts val="1100"/>
              <a:buFont typeface="Arial"/>
              <a:buNone/>
            </a:pPr>
            <a:endParaRPr sz="4900">
              <a:solidFill>
                <a:schemeClr val="dk1"/>
              </a:solidFill>
              <a:latin typeface="Courier New"/>
              <a:ea typeface="Courier New"/>
              <a:cs typeface="Courier New"/>
              <a:sym typeface="Courier New"/>
            </a:endParaRPr>
          </a:p>
          <a:p>
            <a:pPr marL="0" lvl="0" indent="0" algn="l" rtl="0">
              <a:lnSpc>
                <a:spcPct val="115000"/>
              </a:lnSpc>
              <a:spcBef>
                <a:spcPts val="0"/>
              </a:spcBef>
              <a:spcAft>
                <a:spcPts val="1000"/>
              </a:spcAft>
              <a:buNone/>
            </a:pPr>
            <a:endParaRPr sz="4400" b="1">
              <a:solidFill>
                <a:schemeClr val="dk1"/>
              </a:solidFill>
            </a:endParaRPr>
          </a:p>
        </p:txBody>
      </p:sp>
      <p:pic>
        <p:nvPicPr>
          <p:cNvPr id="2406" name="Google Shape;2406;p145"/>
          <p:cNvPicPr preferRelativeResize="0"/>
          <p:nvPr/>
        </p:nvPicPr>
        <p:blipFill>
          <a:blip r:embed="rId3">
            <a:alphaModFix/>
          </a:blip>
          <a:stretch>
            <a:fillRect/>
          </a:stretch>
        </p:blipFill>
        <p:spPr>
          <a:xfrm>
            <a:off x="7789825" y="10200200"/>
            <a:ext cx="8274301" cy="3019000"/>
          </a:xfrm>
          <a:prstGeom prst="rect">
            <a:avLst/>
          </a:prstGeom>
          <a:noFill/>
          <a:ln>
            <a:noFill/>
          </a:ln>
        </p:spPr>
      </p:pic>
      <p:pic>
        <p:nvPicPr>
          <p:cNvPr id="2407" name="Google Shape;2407;p145"/>
          <p:cNvPicPr preferRelativeResize="0"/>
          <p:nvPr/>
        </p:nvPicPr>
        <p:blipFill>
          <a:blip r:embed="rId4">
            <a:alphaModFix/>
          </a:blip>
          <a:stretch>
            <a:fillRect/>
          </a:stretch>
        </p:blipFill>
        <p:spPr>
          <a:xfrm>
            <a:off x="16520925" y="9765225"/>
            <a:ext cx="6811200" cy="3018998"/>
          </a:xfrm>
          <a:prstGeom prst="rect">
            <a:avLst/>
          </a:prstGeom>
          <a:noFill/>
          <a:ln>
            <a:noFill/>
          </a:ln>
        </p:spPr>
      </p:pic>
      <p:pic>
        <p:nvPicPr>
          <p:cNvPr id="2408" name="Google Shape;2408;p145"/>
          <p:cNvPicPr preferRelativeResize="0"/>
          <p:nvPr/>
        </p:nvPicPr>
        <p:blipFill>
          <a:blip r:embed="rId5">
            <a:alphaModFix/>
          </a:blip>
          <a:stretch>
            <a:fillRect/>
          </a:stretch>
        </p:blipFill>
        <p:spPr>
          <a:xfrm>
            <a:off x="8684325" y="6820725"/>
            <a:ext cx="14647800" cy="2509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146"/>
          <p:cNvSpPr txBox="1">
            <a:spLocks noGrp="1"/>
          </p:cNvSpPr>
          <p:nvPr>
            <p:ph type="title"/>
          </p:nvPr>
        </p:nvSpPr>
        <p:spPr>
          <a:xfrm>
            <a:off x="-1043600" y="0"/>
            <a:ext cx="27320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Hardening Against Spike in HTTP Request Size (DDOS) on Target 1</a:t>
            </a:r>
            <a:endParaRPr b="1">
              <a:latin typeface="Roboto"/>
              <a:ea typeface="Roboto"/>
              <a:cs typeface="Roboto"/>
              <a:sym typeface="Roboto"/>
            </a:endParaRPr>
          </a:p>
        </p:txBody>
      </p:sp>
      <p:sp>
        <p:nvSpPr>
          <p:cNvPr id="2414" name="Google Shape;2414;p1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415" name="Google Shape;2415;p14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0" algn="l" rtl="0">
              <a:lnSpc>
                <a:spcPct val="115000"/>
              </a:lnSpc>
              <a:spcBef>
                <a:spcPts val="0"/>
              </a:spcBef>
              <a:spcAft>
                <a:spcPts val="0"/>
              </a:spcAft>
              <a:buNone/>
            </a:pPr>
            <a:endParaRPr sz="4400">
              <a:solidFill>
                <a:schemeClr val="dk1"/>
              </a:solidFill>
            </a:endParaRPr>
          </a:p>
          <a:p>
            <a:pPr marL="914400" lvl="0" indent="-501650" algn="l" rtl="0">
              <a:lnSpc>
                <a:spcPct val="115000"/>
              </a:lnSpc>
              <a:spcBef>
                <a:spcPts val="1000"/>
              </a:spcBef>
              <a:spcAft>
                <a:spcPts val="0"/>
              </a:spcAft>
              <a:buClr>
                <a:schemeClr val="dk1"/>
              </a:buClr>
              <a:buSzPts val="4300"/>
              <a:buChar char="●"/>
            </a:pPr>
            <a:r>
              <a:rPr lang="en-US" sz="4300" b="1">
                <a:solidFill>
                  <a:schemeClr val="dk1"/>
                </a:solidFill>
              </a:rPr>
              <a:t>Vulnerability: </a:t>
            </a:r>
            <a:r>
              <a:rPr lang="en-US" sz="4300">
                <a:solidFill>
                  <a:schemeClr val="dk1"/>
                </a:solidFill>
              </a:rPr>
              <a:t>DDOS  Attack</a:t>
            </a:r>
            <a:endParaRPr sz="4300">
              <a:solidFill>
                <a:schemeClr val="dk1"/>
              </a:solidFill>
            </a:endParaRPr>
          </a:p>
          <a:p>
            <a:pPr marL="914400" lvl="0" indent="-501650" algn="l" rtl="0">
              <a:lnSpc>
                <a:spcPct val="115000"/>
              </a:lnSpc>
              <a:spcBef>
                <a:spcPts val="1000"/>
              </a:spcBef>
              <a:spcAft>
                <a:spcPts val="0"/>
              </a:spcAft>
              <a:buClr>
                <a:schemeClr val="dk1"/>
              </a:buClr>
              <a:buSzPts val="4300"/>
              <a:buChar char="●"/>
            </a:pPr>
            <a:r>
              <a:rPr lang="en-US" sz="4300" b="1">
                <a:solidFill>
                  <a:schemeClr val="dk1"/>
                </a:solidFill>
              </a:rPr>
              <a:t>Patch: </a:t>
            </a:r>
            <a:r>
              <a:rPr lang="en-US" sz="4300">
                <a:solidFill>
                  <a:schemeClr val="dk1"/>
                </a:solidFill>
              </a:rPr>
              <a:t>There are no reliable patches or software updates that have been proven to control DDOS attacks but there are DDoS mitigation services, e.g cloudflare.</a:t>
            </a:r>
            <a:endParaRPr sz="43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300" b="1">
                <a:solidFill>
                  <a:schemeClr val="dk1"/>
                </a:solidFill>
              </a:rPr>
              <a:t>Why It Works:</a:t>
            </a:r>
            <a:r>
              <a:rPr lang="en-US" sz="4300">
                <a:solidFill>
                  <a:schemeClr val="dk1"/>
                </a:solidFill>
              </a:rPr>
              <a:t> DDOS mitigation services, detect suspected DDOS attacks, reroute them, and use machine learning to adapt to the attack pattern. There are so many services offering this real time DDOS protection but for a price of $20/month minimum.</a:t>
            </a:r>
            <a:endParaRPr sz="4400">
              <a:solidFill>
                <a:schemeClr val="dk1"/>
              </a:solidFill>
            </a:endParaRPr>
          </a:p>
          <a:p>
            <a:pPr marL="457200" lvl="0" indent="0" algn="l" rtl="0">
              <a:lnSpc>
                <a:spcPct val="115000"/>
              </a:lnSpc>
              <a:spcBef>
                <a:spcPts val="1000"/>
              </a:spcBef>
              <a:spcAft>
                <a:spcPts val="0"/>
              </a:spcAft>
              <a:buNone/>
            </a:pPr>
            <a:endParaRPr sz="4400">
              <a:solidFill>
                <a:schemeClr val="dk1"/>
              </a:solidFill>
            </a:endParaRPr>
          </a:p>
          <a:p>
            <a:pPr marL="457200" lvl="0" indent="0" algn="l" rtl="0">
              <a:lnSpc>
                <a:spcPct val="115000"/>
              </a:lnSpc>
              <a:spcBef>
                <a:spcPts val="1000"/>
              </a:spcBef>
              <a:spcAft>
                <a:spcPts val="1000"/>
              </a:spcAft>
              <a:buNone/>
            </a:pPr>
            <a:endParaRPr sz="4400" i="1">
              <a:solidFill>
                <a:schemeClr val="dk1"/>
              </a:solidFill>
            </a:endParaRPr>
          </a:p>
        </p:txBody>
      </p:sp>
      <p:pic>
        <p:nvPicPr>
          <p:cNvPr id="2416" name="Google Shape;2416;p146"/>
          <p:cNvPicPr preferRelativeResize="0"/>
          <p:nvPr/>
        </p:nvPicPr>
        <p:blipFill>
          <a:blip r:embed="rId3">
            <a:alphaModFix/>
          </a:blip>
          <a:stretch>
            <a:fillRect/>
          </a:stretch>
        </p:blipFill>
        <p:spPr>
          <a:xfrm>
            <a:off x="4664402" y="8667650"/>
            <a:ext cx="15931665" cy="42863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920</Words>
  <Application>Microsoft Office PowerPoint</Application>
  <PresentationFormat>Custom</PresentationFormat>
  <Paragraphs>125</Paragraphs>
  <Slides>11</Slides>
  <Notes>11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11</vt:i4>
      </vt:variant>
    </vt:vector>
  </HeadingPairs>
  <TitlesOfParts>
    <vt:vector size="27" baseType="lpstr">
      <vt:lpstr>Poppins Medium</vt:lpstr>
      <vt:lpstr>Roboto</vt:lpstr>
      <vt:lpstr>Inconsolata</vt:lpstr>
      <vt:lpstr>Courier New</vt:lpstr>
      <vt:lpstr>Roboto Light</vt:lpstr>
      <vt:lpstr>Poppins</vt:lpstr>
      <vt:lpstr>Roboto Thin</vt:lpstr>
      <vt:lpstr>Arial</vt:lpstr>
      <vt:lpstr>Amatic SC</vt:lpstr>
      <vt:lpstr>Roboto Black</vt:lpstr>
      <vt:lpstr>Calibri</vt:lpstr>
      <vt:lpstr>Lato Light</vt:lpstr>
      <vt:lpstr>Roboto Medium</vt:lpstr>
      <vt:lpstr>Office Theme</vt:lpstr>
      <vt:lpstr>Simple Light</vt:lpstr>
      <vt:lpstr>Simple Light</vt:lpstr>
      <vt:lpstr>  Final Engagement Attack, Defense &amp; Analysis of a Vulnerable Network</vt:lpstr>
      <vt:lpstr>Table of Contents</vt:lpstr>
      <vt:lpstr>Network Topology</vt:lpstr>
      <vt:lpstr>Critical Vulnerabilities: Target 1</vt:lpstr>
      <vt:lpstr>Excessive HTTP Errors</vt:lpstr>
      <vt:lpstr>HTTP Request Size </vt:lpstr>
      <vt:lpstr>CPU Usage Monitor</vt:lpstr>
      <vt:lpstr>Hardening Against Brute-Force Attack on Target 1</vt:lpstr>
      <vt:lpstr>Hardening Against Spike in HTTP Request Size (DDOS) on Target 1</vt:lpstr>
      <vt:lpstr>Hardening Against CPU Excess Usage on Target 1</vt:lpstr>
      <vt:lpstr>Implementing Patches with Ansible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Final Engagement Attack, Defense &amp; Analysis of a Vulnerable Network</dc:title>
  <cp:lastModifiedBy>amanjot randhawa</cp:lastModifiedBy>
  <cp:revision>1</cp:revision>
  <dcterms:modified xsi:type="dcterms:W3CDTF">2021-04-05T21:01:09Z</dcterms:modified>
</cp:coreProperties>
</file>